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FE1505-4064-41D2-B410-C86528DC3E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F8E75-C45C-450B-96F2-B6EE556BB2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6365D4-70DC-4CA1-888E-758D194BC4CE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AB434-6D3B-48D5-AAE0-2DC76658FF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3CE67-03FE-4400-B49E-06472C100C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262003-B4CE-4FE9-9C00-68E97FAB1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86BB16-8ECA-41BC-A548-0318C908EB5F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A4D6A3-DB76-46B6-8D37-AB054BBB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7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27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5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4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4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3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6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3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84C54C-AC1D-41A5-AE50-8A3E4025FDE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1BBFD-F926-49C2-9328-804B1207ED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8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c.org.a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office@ahc.org.al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D534-CB2E-4E0B-A4B3-EDDFD73D6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525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 err="1"/>
              <a:t>Përfshirja</a:t>
            </a:r>
            <a:r>
              <a:rPr lang="en-GB" b="1" dirty="0"/>
              <a:t> e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huajve</a:t>
            </a:r>
            <a:r>
              <a:rPr lang="en-GB" b="1" dirty="0"/>
              <a:t> </a:t>
            </a:r>
            <a:r>
              <a:rPr lang="en-GB" b="1" dirty="0" err="1"/>
              <a:t>në</a:t>
            </a:r>
            <a:r>
              <a:rPr lang="en-GB" b="1" dirty="0"/>
              <a:t> </a:t>
            </a:r>
            <a:r>
              <a:rPr lang="en-GB" b="1" dirty="0" err="1"/>
              <a:t>Ballkanin</a:t>
            </a:r>
            <a:r>
              <a:rPr lang="en-GB" b="1" dirty="0"/>
              <a:t> </a:t>
            </a:r>
            <a:r>
              <a:rPr lang="en-GB" b="1" dirty="0" err="1"/>
              <a:t>Perëndimor</a:t>
            </a:r>
            <a:r>
              <a:rPr lang="en-GB" b="1" dirty="0"/>
              <a:t> – </a:t>
            </a:r>
            <a:r>
              <a:rPr lang="en-GB" b="1" dirty="0" err="1"/>
              <a:t>Qasje</a:t>
            </a:r>
            <a:r>
              <a:rPr lang="en-GB" b="1" dirty="0"/>
              <a:t> </a:t>
            </a:r>
            <a:r>
              <a:rPr lang="en-GB" b="1" dirty="0" err="1"/>
              <a:t>tek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drejtat</a:t>
            </a:r>
            <a:r>
              <a:rPr lang="en-GB" b="1" dirty="0"/>
              <a:t> </a:t>
            </a:r>
            <a:r>
              <a:rPr lang="en-GB" b="1" dirty="0" err="1"/>
              <a:t>sociale</a:t>
            </a:r>
            <a:r>
              <a:rPr lang="en-GB" b="1" dirty="0"/>
              <a:t>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/>
              <a:t>Ekonomike</a:t>
            </a:r>
            <a:r>
              <a:rPr lang="en-GB" b="1" dirty="0"/>
              <a:t> (FOSTER)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5E0E5-178D-4935-AFCA-0EB0C74BA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21" y="4898878"/>
            <a:ext cx="9144000" cy="1655762"/>
          </a:xfrm>
        </p:spPr>
        <p:txBody>
          <a:bodyPr/>
          <a:lstStyle/>
          <a:p>
            <a:r>
              <a:rPr lang="en-US" dirty="0" err="1"/>
              <a:t>Sesion</a:t>
            </a:r>
            <a:r>
              <a:rPr lang="en-US" dirty="0"/>
              <a:t> </a:t>
            </a:r>
            <a:r>
              <a:rPr lang="en-US" dirty="0" err="1"/>
              <a:t>Informimi</a:t>
            </a:r>
            <a:r>
              <a:rPr lang="en-US" dirty="0"/>
              <a:t> – </a:t>
            </a:r>
            <a:r>
              <a:rPr lang="en-US" dirty="0" err="1"/>
              <a:t>Thirrja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Propozime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Grante</a:t>
            </a:r>
            <a:r>
              <a:rPr lang="en-US" dirty="0"/>
              <a:t> </a:t>
            </a:r>
            <a:r>
              <a:rPr lang="en-US" dirty="0" err="1"/>
              <a:t>Kombëtare</a:t>
            </a:r>
            <a:endParaRPr lang="en-US" dirty="0"/>
          </a:p>
          <a:p>
            <a:pPr algn="r"/>
            <a:r>
              <a:rPr lang="en-US" dirty="0"/>
              <a:t>				Anda </a:t>
            </a:r>
            <a:r>
              <a:rPr lang="en-US" dirty="0" err="1"/>
              <a:t>Kruetani</a:t>
            </a:r>
            <a:endParaRPr lang="en-US" dirty="0"/>
          </a:p>
          <a:p>
            <a:pPr algn="r"/>
            <a:r>
              <a:rPr lang="en-US" dirty="0" err="1"/>
              <a:t>Koordinatore</a:t>
            </a:r>
            <a:r>
              <a:rPr lang="en-US" dirty="0"/>
              <a:t> </a:t>
            </a:r>
            <a:r>
              <a:rPr lang="en-US" dirty="0" err="1"/>
              <a:t>Projektesh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0AB74-8A6E-45DC-80E1-652EE76F5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37267" r="15216" b="34461"/>
          <a:stretch/>
        </p:blipFill>
        <p:spPr>
          <a:xfrm>
            <a:off x="292963" y="454280"/>
            <a:ext cx="2450237" cy="982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3973B8-1AFE-4EAA-9F9E-C023722DA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17" y="214537"/>
            <a:ext cx="1311097" cy="1311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C3220E-A505-4DD1-843B-CE0D8D7706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57" y="107988"/>
            <a:ext cx="21093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9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EF8F-9BEF-4144-8DB5-1892EDA8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Alokimi</a:t>
            </a:r>
            <a:r>
              <a:rPr lang="en-US" dirty="0"/>
              <a:t> </a:t>
            </a:r>
            <a:r>
              <a:rPr lang="en-US" dirty="0" err="1"/>
              <a:t>financiar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8DF8A-C276-4410-ACFA-69E20512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mbështeten</a:t>
            </a:r>
            <a:r>
              <a:rPr lang="en-GB" dirty="0"/>
              <a:t> </a:t>
            </a:r>
            <a:r>
              <a:rPr lang="en-GB" b="1" dirty="0" err="1"/>
              <a:t>deri</a:t>
            </a:r>
            <a:r>
              <a:rPr lang="en-GB" b="1" dirty="0"/>
              <a:t> </a:t>
            </a:r>
            <a:r>
              <a:rPr lang="en-GB" b="1" dirty="0" err="1"/>
              <a:t>në</a:t>
            </a:r>
            <a:r>
              <a:rPr lang="en-GB" b="1" dirty="0"/>
              <a:t> </a:t>
            </a:r>
            <a:r>
              <a:rPr lang="en-GB" b="1" dirty="0" err="1"/>
              <a:t>katër</a:t>
            </a:r>
            <a:r>
              <a:rPr lang="en-GB" dirty="0"/>
              <a:t> </a:t>
            </a:r>
            <a:r>
              <a:rPr lang="en-GB" dirty="0" err="1"/>
              <a:t>projekte</a:t>
            </a:r>
            <a:r>
              <a:rPr lang="en-GB" dirty="0"/>
              <a:t> </a:t>
            </a:r>
            <a:r>
              <a:rPr lang="en-GB" dirty="0" err="1"/>
              <a:t>kombëtare</a:t>
            </a:r>
            <a:r>
              <a:rPr lang="en-GB" dirty="0"/>
              <a:t>.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organizatë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paraqesë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aplikim</a:t>
            </a:r>
            <a:r>
              <a:rPr lang="en-GB" dirty="0"/>
              <a:t>.</a:t>
            </a:r>
          </a:p>
          <a:p>
            <a:r>
              <a:rPr lang="en-GB" dirty="0" err="1"/>
              <a:t>Madhësia</a:t>
            </a:r>
            <a:r>
              <a:rPr lang="en-GB" dirty="0"/>
              <a:t> e </a:t>
            </a:r>
            <a:r>
              <a:rPr lang="en-GB" dirty="0" err="1"/>
              <a:t>fondeve</a:t>
            </a:r>
            <a:r>
              <a:rPr lang="en-GB" dirty="0"/>
              <a:t>: </a:t>
            </a:r>
            <a:r>
              <a:rPr lang="en-GB" dirty="0" err="1"/>
              <a:t>deri</a:t>
            </a:r>
            <a:r>
              <a:rPr lang="en-GB" dirty="0"/>
              <a:t> </a:t>
            </a:r>
            <a:r>
              <a:rPr lang="en-GB" b="1" dirty="0"/>
              <a:t>5,500 Euro</a:t>
            </a:r>
            <a:r>
              <a:rPr lang="en-GB" dirty="0"/>
              <a:t>.</a:t>
            </a:r>
          </a:p>
          <a:p>
            <a:r>
              <a:rPr lang="en-GB" dirty="0" err="1"/>
              <a:t>Granti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mbulojë</a:t>
            </a:r>
            <a:r>
              <a:rPr lang="en-GB" dirty="0"/>
              <a:t> </a:t>
            </a:r>
            <a:r>
              <a:rPr lang="en-GB" u="sng" dirty="0" err="1"/>
              <a:t>çdo</a:t>
            </a:r>
            <a:r>
              <a:rPr lang="en-GB" u="sng" dirty="0"/>
              <a:t> </a:t>
            </a:r>
            <a:r>
              <a:rPr lang="en-GB" u="sng" dirty="0" err="1"/>
              <a:t>kosto</a:t>
            </a:r>
            <a:r>
              <a:rPr lang="en-GB" u="sng" dirty="0"/>
              <a:t> </a:t>
            </a:r>
            <a:r>
              <a:rPr lang="en-GB" u="sng" dirty="0" err="1"/>
              <a:t>të</a:t>
            </a:r>
            <a:r>
              <a:rPr lang="en-GB" u="sng" dirty="0"/>
              <a:t> </a:t>
            </a:r>
            <a:r>
              <a:rPr lang="en-GB" u="sng" dirty="0" err="1"/>
              <a:t>pranueshme</a:t>
            </a:r>
            <a:r>
              <a:rPr lang="en-GB" u="sng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veprimit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propozuar</a:t>
            </a:r>
            <a:r>
              <a:rPr lang="en-GB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8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B757-E6B9-43AA-B6A0-5037F3B7A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Kriteret</a:t>
            </a:r>
            <a:r>
              <a:rPr lang="en-US" dirty="0"/>
              <a:t> e </a:t>
            </a:r>
            <a:r>
              <a:rPr lang="en-US" dirty="0" err="1"/>
              <a:t>pranueshmërisë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B3C78-DFE5-4355-B4E9-C0DEF2BD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 err="1"/>
              <a:t>Për</a:t>
            </a:r>
            <a:r>
              <a:rPr lang="en-GB" u="sng" dirty="0"/>
              <a:t> </a:t>
            </a:r>
            <a:r>
              <a:rPr lang="en-GB" u="sng" dirty="0" err="1"/>
              <a:t>t'u</a:t>
            </a:r>
            <a:r>
              <a:rPr lang="en-GB" u="sng" dirty="0"/>
              <a:t> </a:t>
            </a:r>
            <a:r>
              <a:rPr lang="en-GB" u="sng" dirty="0" err="1"/>
              <a:t>kualifikuar</a:t>
            </a:r>
            <a:r>
              <a:rPr lang="en-GB" u="sng" dirty="0"/>
              <a:t> </a:t>
            </a:r>
            <a:r>
              <a:rPr lang="en-GB" u="sng" dirty="0" err="1"/>
              <a:t>për</a:t>
            </a:r>
            <a:r>
              <a:rPr lang="en-GB" u="sng" dirty="0"/>
              <a:t> </a:t>
            </a:r>
            <a:r>
              <a:rPr lang="en-GB" u="sng" dirty="0" err="1"/>
              <a:t>një</a:t>
            </a:r>
            <a:r>
              <a:rPr lang="en-GB" u="sng" dirty="0"/>
              <a:t> grant, </a:t>
            </a:r>
            <a:r>
              <a:rPr lang="en-GB" u="sng" dirty="0" err="1"/>
              <a:t>aplikanti</a:t>
            </a:r>
            <a:r>
              <a:rPr lang="en-GB" u="sng" dirty="0"/>
              <a:t> </a:t>
            </a:r>
            <a:r>
              <a:rPr lang="en-GB" u="sng" dirty="0" err="1"/>
              <a:t>duhet</a:t>
            </a:r>
            <a:r>
              <a:rPr lang="en-GB" u="sng" dirty="0"/>
              <a:t>:</a:t>
            </a:r>
            <a:endParaRPr lang="en-US" dirty="0"/>
          </a:p>
          <a:p>
            <a:pPr lvl="0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person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regjistruar</a:t>
            </a:r>
            <a:r>
              <a:rPr lang="en-GB" dirty="0"/>
              <a:t> </a:t>
            </a:r>
            <a:r>
              <a:rPr lang="en-GB" dirty="0" err="1"/>
              <a:t>përpara</a:t>
            </a:r>
            <a:r>
              <a:rPr lang="en-GB" dirty="0"/>
              <a:t> </a:t>
            </a:r>
            <a:r>
              <a:rPr lang="en-GB" dirty="0" err="1"/>
              <a:t>datës</a:t>
            </a:r>
            <a:r>
              <a:rPr lang="en-GB" dirty="0"/>
              <a:t> 1 </a:t>
            </a:r>
            <a:r>
              <a:rPr lang="en-GB" dirty="0" err="1"/>
              <a:t>dhjetor</a:t>
            </a:r>
            <a:r>
              <a:rPr lang="en-GB" dirty="0"/>
              <a:t> 2023;</a:t>
            </a:r>
            <a:endParaRPr lang="en-US" dirty="0"/>
          </a:p>
          <a:p>
            <a:pPr lvl="0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regjistruar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Shqipëri</a:t>
            </a:r>
            <a:r>
              <a:rPr lang="en-GB" dirty="0"/>
              <a:t>;</a:t>
            </a:r>
            <a:endParaRPr lang="en-US" dirty="0"/>
          </a:p>
          <a:p>
            <a:pPr lvl="0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jo </a:t>
            </a:r>
            <a:r>
              <a:rPr lang="en-GB" dirty="0" err="1"/>
              <a:t>fitimprurës</a:t>
            </a:r>
            <a:r>
              <a:rPr lang="en-GB" dirty="0"/>
              <a:t>;</a:t>
            </a:r>
            <a:endParaRPr lang="en-US" dirty="0"/>
          </a:p>
          <a:p>
            <a:pPr lvl="0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organizatë</a:t>
            </a:r>
            <a:r>
              <a:rPr lang="en-GB" dirty="0"/>
              <a:t> e </a:t>
            </a:r>
            <a:r>
              <a:rPr lang="en-GB" dirty="0" err="1"/>
              <a:t>shoqërisë</a:t>
            </a:r>
            <a:r>
              <a:rPr lang="en-GB" dirty="0"/>
              <a:t> </a:t>
            </a:r>
            <a:r>
              <a:rPr lang="en-GB" dirty="0" err="1"/>
              <a:t>civile</a:t>
            </a:r>
            <a:r>
              <a:rPr lang="en-GB" dirty="0"/>
              <a:t>;</a:t>
            </a:r>
            <a:endParaRPr lang="en-US" dirty="0"/>
          </a:p>
          <a:p>
            <a:pPr lvl="0"/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</a:t>
            </a:r>
            <a:r>
              <a:rPr lang="en-GB" dirty="0"/>
              <a:t> </a:t>
            </a:r>
            <a:r>
              <a:rPr lang="en-GB" dirty="0" err="1"/>
              <a:t>drejtpërdrejt</a:t>
            </a:r>
            <a:r>
              <a:rPr lang="en-GB" dirty="0"/>
              <a:t> </a:t>
            </a:r>
            <a:r>
              <a:rPr lang="en-GB" dirty="0" err="1"/>
              <a:t>përgjegjës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përgatitjen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menaxhimin</a:t>
            </a:r>
            <a:r>
              <a:rPr lang="en-GB" dirty="0"/>
              <a:t> e </a:t>
            </a:r>
            <a:r>
              <a:rPr lang="en-GB" dirty="0" err="1"/>
              <a:t>veprimit</a:t>
            </a:r>
            <a:r>
              <a:rPr lang="en-GB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 err="1"/>
              <a:t>Aplikantëve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momentin</a:t>
            </a:r>
            <a:r>
              <a:rPr lang="en-GB" dirty="0"/>
              <a:t> e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dhënien</a:t>
            </a:r>
            <a:r>
              <a:rPr lang="en-GB" dirty="0"/>
              <a:t> e </a:t>
            </a:r>
            <a:r>
              <a:rPr lang="en-GB" dirty="0" err="1"/>
              <a:t>kontratës</a:t>
            </a:r>
            <a:r>
              <a:rPr lang="en-GB" dirty="0"/>
              <a:t> </a:t>
            </a:r>
            <a:r>
              <a:rPr lang="en-GB" dirty="0" err="1"/>
              <a:t>rezultojnë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përfshirë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listat</a:t>
            </a:r>
            <a:r>
              <a:rPr lang="en-GB" dirty="0"/>
              <a:t> e </a:t>
            </a:r>
            <a:r>
              <a:rPr lang="en-GB" dirty="0" err="1"/>
              <a:t>masave</a:t>
            </a:r>
            <a:r>
              <a:rPr lang="en-GB" dirty="0"/>
              <a:t> </a:t>
            </a:r>
            <a:r>
              <a:rPr lang="en-GB" dirty="0" err="1"/>
              <a:t>kufizuese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BE-</a:t>
            </a:r>
            <a:r>
              <a:rPr lang="en-GB" dirty="0" err="1"/>
              <a:t>së</a:t>
            </a:r>
            <a:r>
              <a:rPr lang="en-GB" dirty="0"/>
              <a:t> (shih </a:t>
            </a:r>
            <a:r>
              <a:rPr lang="en-GB" dirty="0" err="1"/>
              <a:t>seksionin</a:t>
            </a:r>
            <a:r>
              <a:rPr lang="en-GB" dirty="0"/>
              <a:t> 2.4. </a:t>
            </a:r>
            <a:r>
              <a:rPr lang="en-GB" dirty="0" err="1"/>
              <a:t>të</a:t>
            </a:r>
            <a:r>
              <a:rPr lang="en-GB" dirty="0"/>
              <a:t> PRAG)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t'u</a:t>
            </a:r>
            <a:r>
              <a:rPr lang="en-GB" dirty="0"/>
              <a:t> </a:t>
            </a:r>
            <a:r>
              <a:rPr lang="en-GB" dirty="0" err="1"/>
              <a:t>lidhet</a:t>
            </a:r>
            <a:r>
              <a:rPr lang="en-GB" dirty="0"/>
              <a:t> </a:t>
            </a:r>
            <a:r>
              <a:rPr lang="en-GB" dirty="0" err="1"/>
              <a:t>kontrata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7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D2C8-E469-4D98-9E4E-3C473616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Aktivitete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mundshme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30FF-970D-4768-BDFD-4BA62807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7880"/>
            <a:ext cx="9720073" cy="4500978"/>
          </a:xfrm>
        </p:spPr>
        <p:txBody>
          <a:bodyPr>
            <a:noAutofit/>
          </a:bodyPr>
          <a:lstStyle/>
          <a:p>
            <a:r>
              <a:rPr lang="en-GB" sz="1200" dirty="0" err="1"/>
              <a:t>punëtori</a:t>
            </a:r>
            <a:r>
              <a:rPr lang="en-GB" sz="1200" dirty="0"/>
              <a:t>, </a:t>
            </a:r>
            <a:r>
              <a:rPr lang="en-GB" sz="1200" dirty="0" err="1"/>
              <a:t>seminare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veprime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tjera</a:t>
            </a:r>
            <a:r>
              <a:rPr lang="en-GB" sz="1200" dirty="0"/>
              <a:t> </a:t>
            </a:r>
            <a:r>
              <a:rPr lang="en-GB" sz="1200" dirty="0" err="1"/>
              <a:t>trajnimi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mentorimi</a:t>
            </a:r>
            <a:endParaRPr lang="en-GB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që</a:t>
            </a:r>
            <a:r>
              <a:rPr lang="en-GB" sz="1200" dirty="0"/>
              <a:t> </a:t>
            </a:r>
            <a:r>
              <a:rPr lang="en-GB" sz="1200" dirty="0" err="1"/>
              <a:t>synojnë</a:t>
            </a:r>
            <a:r>
              <a:rPr lang="en-GB" sz="1200" dirty="0"/>
              <a:t> </a:t>
            </a:r>
            <a:r>
              <a:rPr lang="en-GB" sz="1200" dirty="0" err="1"/>
              <a:t>ofrimin</a:t>
            </a:r>
            <a:r>
              <a:rPr lang="en-GB" sz="1200" dirty="0"/>
              <a:t> e </a:t>
            </a:r>
            <a:r>
              <a:rPr lang="en-GB" sz="1200" dirty="0" err="1"/>
              <a:t>shërbimeve</a:t>
            </a:r>
            <a:r>
              <a:rPr lang="en-GB" sz="1200" dirty="0"/>
              <a:t> </a:t>
            </a:r>
            <a:r>
              <a:rPr lang="en-GB" sz="1200" dirty="0" err="1"/>
              <a:t>konkrete</a:t>
            </a:r>
            <a:r>
              <a:rPr lang="en-GB" sz="1200" dirty="0"/>
              <a:t> (</a:t>
            </a:r>
            <a:r>
              <a:rPr lang="en-GB" sz="1200" dirty="0" err="1"/>
              <a:t>ndihmë</a:t>
            </a:r>
            <a:r>
              <a:rPr lang="en-GB" sz="1200" dirty="0"/>
              <a:t> </a:t>
            </a:r>
            <a:r>
              <a:rPr lang="en-GB" sz="1200" dirty="0" err="1"/>
              <a:t>juridike</a:t>
            </a:r>
            <a:r>
              <a:rPr lang="en-GB" sz="1200" dirty="0"/>
              <a:t>, </a:t>
            </a:r>
            <a:r>
              <a:rPr lang="en-GB" sz="1200" dirty="0" err="1"/>
              <a:t>mbështetje</a:t>
            </a:r>
            <a:r>
              <a:rPr lang="en-GB" sz="1200" dirty="0"/>
              <a:t> </a:t>
            </a:r>
            <a:r>
              <a:rPr lang="en-GB" sz="1200" dirty="0" err="1"/>
              <a:t>psiko-sociale</a:t>
            </a:r>
            <a:r>
              <a:rPr lang="en-GB" sz="1200" dirty="0"/>
              <a:t>, </a:t>
            </a:r>
            <a:r>
              <a:rPr lang="en-GB" sz="1200" dirty="0" err="1"/>
              <a:t>kujdes</a:t>
            </a:r>
            <a:r>
              <a:rPr lang="en-GB" sz="1200" dirty="0"/>
              <a:t> </a:t>
            </a:r>
            <a:r>
              <a:rPr lang="en-GB" sz="1200" dirty="0" err="1"/>
              <a:t>shëndetësor</a:t>
            </a:r>
            <a:r>
              <a:rPr lang="en-GB" sz="1200" dirty="0"/>
              <a:t>, </a:t>
            </a:r>
            <a:r>
              <a:rPr lang="en-GB" sz="1200" dirty="0" err="1"/>
              <a:t>etj</a:t>
            </a:r>
            <a:r>
              <a:rPr lang="en-GB" sz="1200" dirty="0"/>
              <a:t>.);</a:t>
            </a:r>
            <a:endParaRPr lang="en-US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që</a:t>
            </a:r>
            <a:r>
              <a:rPr lang="en-GB" sz="1200" dirty="0"/>
              <a:t> </a:t>
            </a:r>
            <a:r>
              <a:rPr lang="en-GB" sz="1200" dirty="0" err="1"/>
              <a:t>promovojnë</a:t>
            </a:r>
            <a:r>
              <a:rPr lang="en-GB" sz="1200" dirty="0"/>
              <a:t> </a:t>
            </a:r>
            <a:r>
              <a:rPr lang="en-GB" sz="1200" dirty="0" err="1"/>
              <a:t>përfshirjen</a:t>
            </a:r>
            <a:r>
              <a:rPr lang="en-GB" sz="1200" dirty="0"/>
              <a:t> </a:t>
            </a:r>
            <a:r>
              <a:rPr lang="en-GB" sz="1200" dirty="0" err="1"/>
              <a:t>sociale</a:t>
            </a:r>
            <a:r>
              <a:rPr lang="en-GB" sz="1200" dirty="0"/>
              <a:t>, </a:t>
            </a:r>
            <a:r>
              <a:rPr lang="en-GB" sz="1200" dirty="0" err="1"/>
              <a:t>çështjet</a:t>
            </a:r>
            <a:r>
              <a:rPr lang="en-GB" sz="1200" dirty="0"/>
              <a:t> </a:t>
            </a:r>
            <a:r>
              <a:rPr lang="en-GB" sz="1200" dirty="0" err="1"/>
              <a:t>gjinore</a:t>
            </a:r>
            <a:r>
              <a:rPr lang="en-GB" sz="1200" dirty="0"/>
              <a:t>, </a:t>
            </a:r>
            <a:r>
              <a:rPr lang="en-GB" sz="1200" dirty="0" err="1"/>
              <a:t>njohjen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dialogun</a:t>
            </a:r>
            <a:r>
              <a:rPr lang="en-GB" sz="1200" dirty="0"/>
              <a:t> </a:t>
            </a:r>
            <a:r>
              <a:rPr lang="en-GB" sz="1200" dirty="0" err="1"/>
              <a:t>ndërkulturor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/</a:t>
            </a:r>
            <a:r>
              <a:rPr lang="en-GB" sz="1200" dirty="0" err="1"/>
              <a:t>ose</a:t>
            </a:r>
            <a:r>
              <a:rPr lang="en-GB" sz="1200" dirty="0"/>
              <a:t> </a:t>
            </a:r>
            <a:r>
              <a:rPr lang="en-GB" sz="1200" dirty="0" err="1"/>
              <a:t>ndërfetar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veprimtaritë</a:t>
            </a:r>
            <a:r>
              <a:rPr lang="en-GB" sz="1200" dirty="0"/>
              <a:t> </a:t>
            </a:r>
            <a:r>
              <a:rPr lang="en-GB" sz="1200" dirty="0" err="1"/>
              <a:t>që</a:t>
            </a:r>
            <a:r>
              <a:rPr lang="en-GB" sz="1200" dirty="0"/>
              <a:t> </a:t>
            </a:r>
            <a:r>
              <a:rPr lang="en-GB" sz="1200" dirty="0" err="1"/>
              <a:t>synojnë</a:t>
            </a:r>
            <a:r>
              <a:rPr lang="en-GB" sz="1200" dirty="0"/>
              <a:t> </a:t>
            </a:r>
            <a:r>
              <a:rPr lang="en-GB" sz="1200" dirty="0" err="1"/>
              <a:t>luftimin</a:t>
            </a:r>
            <a:r>
              <a:rPr lang="en-GB" sz="1200" dirty="0"/>
              <a:t> e </a:t>
            </a:r>
            <a:r>
              <a:rPr lang="en-GB" sz="1200" dirty="0" err="1"/>
              <a:t>diskriminimit</a:t>
            </a:r>
            <a:r>
              <a:rPr lang="en-GB" sz="1200" dirty="0"/>
              <a:t>, </a:t>
            </a:r>
            <a:r>
              <a:rPr lang="en-GB" sz="1200" dirty="0" err="1"/>
              <a:t>si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/</a:t>
            </a:r>
            <a:r>
              <a:rPr lang="en-GB" sz="1200" dirty="0" err="1"/>
              <a:t>ose</a:t>
            </a:r>
            <a:r>
              <a:rPr lang="en-GB" sz="1200" dirty="0"/>
              <a:t> </a:t>
            </a:r>
            <a:r>
              <a:rPr lang="en-GB" sz="1200" dirty="0" err="1"/>
              <a:t>bashkëpunimin</a:t>
            </a:r>
            <a:r>
              <a:rPr lang="en-GB" sz="1200" dirty="0"/>
              <a:t> me </a:t>
            </a:r>
            <a:r>
              <a:rPr lang="en-GB" sz="1200" dirty="0" err="1"/>
              <a:t>organet</a:t>
            </a:r>
            <a:r>
              <a:rPr lang="en-GB" sz="1200" dirty="0"/>
              <a:t> </a:t>
            </a:r>
            <a:r>
              <a:rPr lang="en-GB" sz="1200" dirty="0" err="1"/>
              <a:t>përkatëse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pavarura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fushata</a:t>
            </a:r>
            <a:r>
              <a:rPr lang="en-GB" sz="1200" dirty="0"/>
              <a:t> </a:t>
            </a:r>
            <a:r>
              <a:rPr lang="en-GB" sz="1200" dirty="0" err="1"/>
              <a:t>ndërgjegjësimi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komunikimi</a:t>
            </a:r>
            <a:r>
              <a:rPr lang="en-GB" sz="1200" dirty="0"/>
              <a:t> </a:t>
            </a:r>
            <a:r>
              <a:rPr lang="en-GB" sz="1200" dirty="0" err="1"/>
              <a:t>publik</a:t>
            </a:r>
            <a:r>
              <a:rPr lang="en-GB" sz="1200" dirty="0"/>
              <a:t> + </a:t>
            </a:r>
            <a:r>
              <a:rPr lang="en-GB" sz="1200" dirty="0" err="1"/>
              <a:t>fushata</a:t>
            </a:r>
            <a:r>
              <a:rPr lang="en-GB" sz="1200" dirty="0"/>
              <a:t> </a:t>
            </a:r>
            <a:r>
              <a:rPr lang="en-GB" sz="1200" dirty="0" err="1"/>
              <a:t>mediatike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edukimi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trajnimi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për</a:t>
            </a:r>
            <a:r>
              <a:rPr lang="en-GB" sz="1200" dirty="0"/>
              <a:t> </a:t>
            </a:r>
            <a:r>
              <a:rPr lang="en-GB" sz="1200" dirty="0" err="1"/>
              <a:t>forcimin</a:t>
            </a:r>
            <a:r>
              <a:rPr lang="en-GB" sz="1200" dirty="0"/>
              <a:t> e </a:t>
            </a:r>
            <a:r>
              <a:rPr lang="en-GB" sz="1200" dirty="0" err="1"/>
              <a:t>rolit</a:t>
            </a:r>
            <a:r>
              <a:rPr lang="en-GB" sz="1200" dirty="0"/>
              <a:t> </a:t>
            </a:r>
            <a:r>
              <a:rPr lang="en-GB" sz="1200" dirty="0" err="1"/>
              <a:t>mbikëqyrës</a:t>
            </a:r>
            <a:r>
              <a:rPr lang="en-GB" sz="1200" dirty="0"/>
              <a:t> (</a:t>
            </a:r>
            <a:r>
              <a:rPr lang="en-GB" sz="1200" i="1" dirty="0"/>
              <a:t>watchdog</a:t>
            </a:r>
            <a:r>
              <a:rPr lang="en-GB" sz="1200" dirty="0"/>
              <a:t>)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OShC-ve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zbatimin</a:t>
            </a:r>
            <a:r>
              <a:rPr lang="en-GB" sz="1200" dirty="0"/>
              <a:t> e </a:t>
            </a:r>
            <a:r>
              <a:rPr lang="en-GB" sz="1200" dirty="0" err="1"/>
              <a:t>politikave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reformave</a:t>
            </a:r>
            <a:r>
              <a:rPr lang="en-GB" sz="1200" dirty="0"/>
              <a:t> </a:t>
            </a:r>
            <a:r>
              <a:rPr lang="en-GB" sz="1200" dirty="0" err="1"/>
              <a:t>përkatëse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monitorimi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politikave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publikimi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raporteve</a:t>
            </a:r>
            <a:r>
              <a:rPr lang="en-GB" sz="1200" dirty="0"/>
              <a:t> </a:t>
            </a:r>
            <a:r>
              <a:rPr lang="en-GB" sz="1200" dirty="0" err="1"/>
              <a:t>përkatëse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monitorimit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veprimtaritë</a:t>
            </a:r>
            <a:r>
              <a:rPr lang="en-GB" sz="1200" dirty="0"/>
              <a:t> </a:t>
            </a:r>
            <a:r>
              <a:rPr lang="en-GB" sz="1200" dirty="0" err="1"/>
              <a:t>kërkimore</a:t>
            </a:r>
            <a:r>
              <a:rPr lang="en-GB" sz="1200" dirty="0"/>
              <a:t>, </a:t>
            </a:r>
            <a:r>
              <a:rPr lang="en-GB" sz="1200" dirty="0" err="1"/>
              <a:t>analizuese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avokuese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cilat</a:t>
            </a:r>
            <a:r>
              <a:rPr lang="en-GB" sz="1200" dirty="0"/>
              <a:t> </a:t>
            </a:r>
            <a:r>
              <a:rPr lang="en-GB" sz="1200" dirty="0" err="1"/>
              <a:t>promovojnë</a:t>
            </a:r>
            <a:r>
              <a:rPr lang="en-GB" sz="1200" dirty="0"/>
              <a:t> </a:t>
            </a:r>
            <a:r>
              <a:rPr lang="en-GB" sz="1200" dirty="0" err="1"/>
              <a:t>zbatimin</a:t>
            </a:r>
            <a:r>
              <a:rPr lang="en-GB" sz="1200" dirty="0"/>
              <a:t> e </a:t>
            </a:r>
            <a:r>
              <a:rPr lang="en-GB" sz="1200" dirty="0" err="1"/>
              <a:t>ligjeve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rregulloreve</a:t>
            </a:r>
            <a:r>
              <a:rPr lang="en-GB" sz="1200" dirty="0"/>
              <a:t> </a:t>
            </a:r>
            <a:r>
              <a:rPr lang="en-GB" sz="1200" dirty="0" err="1"/>
              <a:t>përkatëse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veprimtaritë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cilat</a:t>
            </a:r>
            <a:r>
              <a:rPr lang="en-GB" sz="1200" dirty="0"/>
              <a:t> </a:t>
            </a:r>
            <a:r>
              <a:rPr lang="en-GB" sz="1200" dirty="0" err="1"/>
              <a:t>mbështesin</a:t>
            </a:r>
            <a:r>
              <a:rPr lang="en-GB" sz="1200" dirty="0"/>
              <a:t> </a:t>
            </a:r>
            <a:r>
              <a:rPr lang="en-GB" sz="1200" dirty="0" err="1"/>
              <a:t>diskutimin</a:t>
            </a:r>
            <a:r>
              <a:rPr lang="en-GB" sz="1200" dirty="0"/>
              <a:t> </a:t>
            </a:r>
            <a:r>
              <a:rPr lang="en-GB" sz="1200" dirty="0" err="1"/>
              <a:t>ndërmjet</a:t>
            </a:r>
            <a:r>
              <a:rPr lang="en-GB" sz="1200" dirty="0"/>
              <a:t> </a:t>
            </a:r>
            <a:r>
              <a:rPr lang="en-GB" sz="1200" dirty="0" err="1"/>
              <a:t>palëve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ndryshme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interesit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/</a:t>
            </a:r>
            <a:r>
              <a:rPr lang="en-GB" sz="1200" dirty="0" err="1"/>
              <a:t>ose</a:t>
            </a:r>
            <a:r>
              <a:rPr lang="en-GB" sz="1200" dirty="0"/>
              <a:t> </a:t>
            </a:r>
            <a:r>
              <a:rPr lang="en-GB" sz="1200" dirty="0" err="1"/>
              <a:t>konsultimin</a:t>
            </a:r>
            <a:r>
              <a:rPr lang="en-GB" sz="1200" dirty="0"/>
              <a:t> me </a:t>
            </a:r>
            <a:r>
              <a:rPr lang="en-GB" sz="1200" dirty="0" err="1"/>
              <a:t>palët</a:t>
            </a:r>
            <a:r>
              <a:rPr lang="en-GB" sz="1200" dirty="0"/>
              <a:t> e </a:t>
            </a:r>
            <a:r>
              <a:rPr lang="en-GB" sz="1200" dirty="0" err="1"/>
              <a:t>interesuara</a:t>
            </a:r>
            <a:r>
              <a:rPr lang="en-GB" sz="1200" dirty="0"/>
              <a:t>;</a:t>
            </a:r>
            <a:endParaRPr lang="en-US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cilat</a:t>
            </a:r>
            <a:r>
              <a:rPr lang="en-GB" sz="1200" dirty="0"/>
              <a:t> </a:t>
            </a:r>
            <a:r>
              <a:rPr lang="en-GB" sz="1200" dirty="0" err="1"/>
              <a:t>nxisin</a:t>
            </a:r>
            <a:r>
              <a:rPr lang="en-GB" sz="1200" dirty="0"/>
              <a:t> </a:t>
            </a:r>
            <a:r>
              <a:rPr lang="en-GB" sz="1200" dirty="0" err="1"/>
              <a:t>bashkëpunimin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shkëmbimin</a:t>
            </a:r>
            <a:r>
              <a:rPr lang="en-GB" sz="1200" dirty="0"/>
              <a:t> </a:t>
            </a:r>
            <a:r>
              <a:rPr lang="en-GB" sz="1200" dirty="0" err="1"/>
              <a:t>ndërmjet</a:t>
            </a:r>
            <a:r>
              <a:rPr lang="en-GB" sz="1200" dirty="0"/>
              <a:t> </a:t>
            </a:r>
            <a:r>
              <a:rPr lang="en-GB" sz="1200" dirty="0" err="1"/>
              <a:t>komuniteteve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ndryshme</a:t>
            </a:r>
            <a:r>
              <a:rPr lang="en-GB" sz="1200" dirty="0"/>
              <a:t> </a:t>
            </a:r>
            <a:r>
              <a:rPr lang="en-GB" sz="1200" dirty="0" err="1"/>
              <a:t>vendore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vetëqeverisjeve</a:t>
            </a:r>
            <a:r>
              <a:rPr lang="en-GB" sz="1200" dirty="0"/>
              <a:t> </a:t>
            </a:r>
            <a:r>
              <a:rPr lang="en-GB" sz="1200" dirty="0" err="1"/>
              <a:t>vendore</a:t>
            </a:r>
            <a:r>
              <a:rPr lang="en-GB" sz="1200" dirty="0"/>
              <a:t>,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mbështetje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pozitës</a:t>
            </a:r>
            <a:r>
              <a:rPr lang="en-GB" sz="1200" dirty="0"/>
              <a:t> </a:t>
            </a:r>
            <a:r>
              <a:rPr lang="en-GB" sz="1200" dirty="0" err="1"/>
              <a:t>së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huajve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komunitetet</a:t>
            </a:r>
            <a:r>
              <a:rPr lang="en-GB" sz="1200" dirty="0"/>
              <a:t> e tyre;</a:t>
            </a:r>
            <a:endParaRPr lang="en-US" sz="1200" dirty="0"/>
          </a:p>
          <a:p>
            <a:pPr lvl="0"/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për</a:t>
            </a:r>
            <a:r>
              <a:rPr lang="en-GB" sz="1200" dirty="0"/>
              <a:t> </a:t>
            </a:r>
            <a:r>
              <a:rPr lang="en-GB" sz="1200" dirty="0" err="1"/>
              <a:t>forcimin</a:t>
            </a:r>
            <a:r>
              <a:rPr lang="en-GB" sz="1200" dirty="0"/>
              <a:t> e </a:t>
            </a:r>
            <a:r>
              <a:rPr lang="en-GB" sz="1200" dirty="0" err="1"/>
              <a:t>rrjeteve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ndërtimit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koalicionit</a:t>
            </a:r>
            <a:r>
              <a:rPr lang="en-GB" sz="1200" dirty="0"/>
              <a:t>, </a:t>
            </a:r>
            <a:r>
              <a:rPr lang="en-GB" sz="1200" dirty="0" err="1"/>
              <a:t>veçanërisht</a:t>
            </a:r>
            <a:r>
              <a:rPr lang="en-GB" sz="1200" dirty="0"/>
              <a:t> </a:t>
            </a:r>
            <a:r>
              <a:rPr lang="en-GB" sz="1200" dirty="0" err="1"/>
              <a:t>përmes</a:t>
            </a:r>
            <a:r>
              <a:rPr lang="en-GB" sz="1200" dirty="0"/>
              <a:t> </a:t>
            </a:r>
            <a:r>
              <a:rPr lang="en-GB" sz="1200" dirty="0" err="1"/>
              <a:t>shkëmbimit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informacionit</a:t>
            </a:r>
            <a:r>
              <a:rPr lang="en-GB" sz="1200" dirty="0"/>
              <a:t>, </a:t>
            </a:r>
            <a:r>
              <a:rPr lang="en-GB" sz="1200" dirty="0" err="1"/>
              <a:t>shkëmbimit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përvojave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avokimit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përbashkët</a:t>
            </a:r>
            <a:r>
              <a:rPr lang="en-GB" sz="1200" dirty="0"/>
              <a:t>;</a:t>
            </a:r>
            <a:endParaRPr lang="en-US" sz="1200" dirty="0"/>
          </a:p>
          <a:p>
            <a:r>
              <a:rPr lang="en-GB" sz="1200" dirty="0" err="1"/>
              <a:t>veprimtari</a:t>
            </a:r>
            <a:r>
              <a:rPr lang="en-GB" sz="1200" dirty="0"/>
              <a:t>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tjera</a:t>
            </a:r>
            <a:r>
              <a:rPr lang="en-GB" sz="1200" dirty="0"/>
              <a:t> </a:t>
            </a:r>
            <a:r>
              <a:rPr lang="en-GB" sz="1200" dirty="0" err="1"/>
              <a:t>që</a:t>
            </a:r>
            <a:r>
              <a:rPr lang="en-GB" sz="1200" dirty="0"/>
              <a:t> </a:t>
            </a:r>
            <a:r>
              <a:rPr lang="en-GB" sz="1200" dirty="0" err="1"/>
              <a:t>shtojnë</a:t>
            </a:r>
            <a:r>
              <a:rPr lang="en-GB" sz="1200" dirty="0"/>
              <a:t> </a:t>
            </a:r>
            <a:r>
              <a:rPr lang="en-GB" sz="1200" dirty="0" err="1"/>
              <a:t>promovimin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mbrojtjen</a:t>
            </a:r>
            <a:r>
              <a:rPr lang="en-GB" sz="1200" dirty="0"/>
              <a:t> e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drejtave</a:t>
            </a:r>
            <a:r>
              <a:rPr lang="en-GB" sz="1200" dirty="0"/>
              <a:t> </a:t>
            </a:r>
            <a:r>
              <a:rPr lang="en-GB" sz="1200" dirty="0" err="1"/>
              <a:t>themelore</a:t>
            </a:r>
            <a:r>
              <a:rPr lang="en-GB" sz="1200" dirty="0"/>
              <a:t> </a:t>
            </a:r>
            <a:r>
              <a:rPr lang="en-GB" sz="1200" dirty="0" err="1"/>
              <a:t>dhe</a:t>
            </a:r>
            <a:r>
              <a:rPr lang="en-GB" sz="1200" dirty="0"/>
              <a:t> </a:t>
            </a:r>
            <a:r>
              <a:rPr lang="en-GB" sz="1200" dirty="0" err="1"/>
              <a:t>aksesin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shërbime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106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EA64-6235-4AA7-B412-B72FA38A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Vizibiliteti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A23B-EAC2-4709-A778-17C11BB2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Rregullat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projektet</a:t>
            </a:r>
            <a:r>
              <a:rPr lang="en-US" dirty="0"/>
              <a:t> e </a:t>
            </a:r>
            <a:r>
              <a:rPr lang="en-US" dirty="0" err="1"/>
              <a:t>financuara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BE </a:t>
            </a:r>
            <a:r>
              <a:rPr lang="en-US" dirty="0" err="1"/>
              <a:t>aplikohen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projekteve</a:t>
            </a:r>
            <a:r>
              <a:rPr lang="en-US" dirty="0"/>
              <a:t> </a:t>
            </a:r>
            <a:r>
              <a:rPr lang="en-US" dirty="0" err="1"/>
              <a:t>fituese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skemës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nëngrantimit</a:t>
            </a:r>
            <a:r>
              <a:rPr lang="en-US" dirty="0"/>
              <a:t> (logo, disclaimer)</a:t>
            </a:r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mundur</a:t>
            </a:r>
            <a:r>
              <a:rPr lang="en-US" dirty="0"/>
              <a:t>, </a:t>
            </a:r>
            <a:r>
              <a:rPr lang="en-US" dirty="0" err="1"/>
              <a:t>projektet</a:t>
            </a:r>
            <a:r>
              <a:rPr lang="en-US" dirty="0"/>
              <a:t> </a:t>
            </a:r>
            <a:r>
              <a:rPr lang="en-US" dirty="0" err="1"/>
              <a:t>përfshijnë</a:t>
            </a:r>
            <a:r>
              <a:rPr lang="en-US" dirty="0"/>
              <a:t> </a:t>
            </a:r>
            <a:r>
              <a:rPr lang="en-US" dirty="0" err="1"/>
              <a:t>rritjen</a:t>
            </a:r>
            <a:r>
              <a:rPr lang="en-US" dirty="0"/>
              <a:t> e </a:t>
            </a:r>
            <a:r>
              <a:rPr lang="en-US" dirty="0" err="1"/>
              <a:t>ndërgjegjësimit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audiencës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/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përgjithshme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mbështetjen</a:t>
            </a:r>
            <a:r>
              <a:rPr lang="en-US" dirty="0"/>
              <a:t> e BE-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kryerjes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veprimit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rezultatet</a:t>
            </a:r>
            <a:r>
              <a:rPr lang="en-US" dirty="0"/>
              <a:t> </a:t>
            </a:r>
            <a:r>
              <a:rPr lang="en-US" dirty="0" err="1"/>
              <a:t>konkrete</a:t>
            </a:r>
            <a:r>
              <a:rPr lang="en-US" dirty="0"/>
              <a:t> apo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nismës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vend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rjaon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82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6C7D2-6806-4775-9097-FEEB47E4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Buxhetimi</a:t>
            </a:r>
            <a:r>
              <a:rPr lang="en-US" dirty="0"/>
              <a:t>: </a:t>
            </a:r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pranueshme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BF8B5-BF94-4F6E-9965-DA3CBE28E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kostot</a:t>
            </a:r>
            <a:r>
              <a:rPr lang="en-US" dirty="0"/>
              <a:t> e </a:t>
            </a:r>
            <a:r>
              <a:rPr lang="en-US" dirty="0" err="1"/>
              <a:t>pranueshme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mbulohen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granti</a:t>
            </a:r>
            <a:r>
              <a:rPr lang="en-US" dirty="0"/>
              <a:t>. </a:t>
            </a:r>
          </a:p>
          <a:p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pranueshme</a:t>
            </a:r>
            <a:r>
              <a:rPr lang="en-US" dirty="0"/>
              <a:t> </a:t>
            </a:r>
            <a:r>
              <a:rPr lang="en-US" dirty="0" err="1"/>
              <a:t>konsiderohen</a:t>
            </a:r>
            <a:r>
              <a:rPr lang="en-US" dirty="0"/>
              <a:t>: </a:t>
            </a:r>
            <a:r>
              <a:rPr lang="en-US" dirty="0" err="1"/>
              <a:t>kostot</a:t>
            </a:r>
            <a:r>
              <a:rPr lang="en-US" dirty="0"/>
              <a:t> </a:t>
            </a:r>
            <a:r>
              <a:rPr lang="en-US" dirty="0" err="1"/>
              <a:t>aktuale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shkarkuara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përfituesi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plotësojnë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kriteret</a:t>
            </a:r>
            <a:r>
              <a:rPr lang="en-US" dirty="0"/>
              <a:t> e </a:t>
            </a:r>
            <a:r>
              <a:rPr lang="en-US" dirty="0" err="1"/>
              <a:t>mëposhtme</a:t>
            </a:r>
            <a:r>
              <a:rPr lang="en-US" dirty="0"/>
              <a:t>:</a:t>
            </a:r>
          </a:p>
          <a:p>
            <a:pPr lvl="1"/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shënuara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propozim-buxhetin</a:t>
            </a:r>
            <a:r>
              <a:rPr lang="en-GB" dirty="0"/>
              <a:t> e </a:t>
            </a:r>
            <a:r>
              <a:rPr lang="en-GB" dirty="0" err="1"/>
              <a:t>parashikuar</a:t>
            </a:r>
            <a:r>
              <a:rPr lang="en-GB" dirty="0"/>
              <a:t>;</a:t>
            </a:r>
            <a:endParaRPr lang="en-US" dirty="0"/>
          </a:p>
          <a:p>
            <a:pPr lvl="1"/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shkaktuar</a:t>
            </a:r>
            <a:r>
              <a:rPr lang="en-GB" dirty="0"/>
              <a:t> </a:t>
            </a:r>
            <a:r>
              <a:rPr lang="en-GB" dirty="0" err="1"/>
              <a:t>gjatë</a:t>
            </a:r>
            <a:r>
              <a:rPr lang="en-GB" dirty="0"/>
              <a:t> </a:t>
            </a:r>
            <a:r>
              <a:rPr lang="en-GB" dirty="0" err="1"/>
              <a:t>zbatimit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veprimit</a:t>
            </a:r>
            <a:r>
              <a:rPr lang="en-GB" dirty="0"/>
              <a:t>;</a:t>
            </a:r>
            <a:endParaRPr lang="en-US" dirty="0"/>
          </a:p>
          <a:p>
            <a:pPr lvl="1"/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nevojshme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zbatimin</a:t>
            </a:r>
            <a:r>
              <a:rPr lang="en-GB" dirty="0"/>
              <a:t> e </a:t>
            </a:r>
            <a:r>
              <a:rPr lang="en-GB" dirty="0" err="1"/>
              <a:t>veprimtarive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projektit</a:t>
            </a:r>
            <a:r>
              <a:rPr lang="en-GB" dirty="0"/>
              <a:t>;</a:t>
            </a:r>
            <a:endParaRPr lang="en-US" dirty="0"/>
          </a:p>
          <a:p>
            <a:pPr lvl="1"/>
            <a:r>
              <a:rPr lang="en-GB" dirty="0" err="1"/>
              <a:t>ato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identifikueshme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verifikueshme</a:t>
            </a:r>
            <a:r>
              <a:rPr lang="en-GB" dirty="0"/>
              <a:t>, </a:t>
            </a:r>
            <a:r>
              <a:rPr lang="en-GB" dirty="0" err="1"/>
              <a:t>veçanërisht</a:t>
            </a:r>
            <a:r>
              <a:rPr lang="en-GB" dirty="0"/>
              <a:t> duke u </a:t>
            </a:r>
            <a:r>
              <a:rPr lang="en-GB" dirty="0" err="1"/>
              <a:t>regjistruar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regjistrat</a:t>
            </a:r>
            <a:r>
              <a:rPr lang="en-GB" dirty="0"/>
              <a:t> e </a:t>
            </a:r>
            <a:r>
              <a:rPr lang="en-GB" dirty="0" err="1"/>
              <a:t>kontabilitetit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përfituesit</a:t>
            </a:r>
            <a:r>
              <a:rPr lang="en-GB" dirty="0"/>
              <a:t>(</a:t>
            </a:r>
            <a:r>
              <a:rPr lang="en-GB" dirty="0" err="1"/>
              <a:t>ve</a:t>
            </a:r>
            <a:r>
              <a:rPr lang="en-GB" dirty="0"/>
              <a:t>)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përcaktuara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standardeve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kontabilitetit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praktikave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zakonshme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kontabilitetit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kostos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zbatueshme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përfituesin</a:t>
            </a:r>
            <a:r>
              <a:rPr lang="en-GB" dirty="0"/>
              <a:t>(it);</a:t>
            </a:r>
            <a:endParaRPr lang="en-US" dirty="0"/>
          </a:p>
          <a:p>
            <a:pPr lvl="1"/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përputhje</a:t>
            </a:r>
            <a:r>
              <a:rPr lang="en-GB" dirty="0"/>
              <a:t> me </a:t>
            </a:r>
            <a:r>
              <a:rPr lang="en-GB" dirty="0" err="1"/>
              <a:t>kërkesat</a:t>
            </a:r>
            <a:r>
              <a:rPr lang="en-GB" dirty="0"/>
              <a:t> e </a:t>
            </a:r>
            <a:r>
              <a:rPr lang="en-GB" dirty="0" err="1"/>
              <a:t>legjislacionit</a:t>
            </a:r>
            <a:r>
              <a:rPr lang="en-GB" dirty="0"/>
              <a:t> </a:t>
            </a:r>
            <a:r>
              <a:rPr lang="en-GB" dirty="0" err="1"/>
              <a:t>tatimor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social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fuqi</a:t>
            </a:r>
            <a:r>
              <a:rPr lang="en-GB" dirty="0"/>
              <a:t>;</a:t>
            </a:r>
            <a:endParaRPr lang="en-US" dirty="0"/>
          </a:p>
          <a:p>
            <a:pPr lvl="1"/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arsyeshme</a:t>
            </a:r>
            <a:r>
              <a:rPr lang="en-GB" dirty="0"/>
              <a:t>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justifikuara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përputhje</a:t>
            </a:r>
            <a:r>
              <a:rPr lang="en-GB" dirty="0"/>
              <a:t> me </a:t>
            </a:r>
            <a:r>
              <a:rPr lang="en-GB" dirty="0" err="1"/>
              <a:t>kërkesat</a:t>
            </a:r>
            <a:r>
              <a:rPr lang="en-GB" dirty="0"/>
              <a:t> e </a:t>
            </a:r>
            <a:r>
              <a:rPr lang="en-GB" dirty="0" err="1"/>
              <a:t>menaxhimit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shëndoshë</a:t>
            </a:r>
            <a:r>
              <a:rPr lang="en-GB" dirty="0"/>
              <a:t> </a:t>
            </a:r>
            <a:r>
              <a:rPr lang="en-GB" dirty="0" err="1"/>
              <a:t>financiar</a:t>
            </a:r>
            <a:r>
              <a:rPr lang="en-GB" dirty="0"/>
              <a:t>, </a:t>
            </a:r>
            <a:r>
              <a:rPr lang="en-GB" dirty="0" err="1"/>
              <a:t>veçanërisht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lidhje</a:t>
            </a:r>
            <a:r>
              <a:rPr lang="en-GB" dirty="0"/>
              <a:t> me </a:t>
            </a:r>
            <a:r>
              <a:rPr lang="en-GB" dirty="0" err="1"/>
              <a:t>ekonominë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efikasitetin</a:t>
            </a:r>
            <a:r>
              <a:rPr lang="en-GB" dirty="0"/>
              <a:t>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39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0666-7F15-4A7C-9865-260C87749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Buxhetimi</a:t>
            </a:r>
            <a:r>
              <a:rPr lang="en-US" dirty="0"/>
              <a:t>: </a:t>
            </a:r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papranueshme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151-E16B-49CA-807B-841124AD1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Kostot</a:t>
            </a:r>
            <a:r>
              <a:rPr lang="en-US" dirty="0"/>
              <a:t> e </a:t>
            </a:r>
            <a:r>
              <a:rPr lang="en-US" dirty="0" err="1"/>
              <a:t>mëposhtme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konsiderohen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pranueshme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borxhet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tarifat</a:t>
            </a:r>
            <a:r>
              <a:rPr lang="en-US" dirty="0"/>
              <a:t> e </a:t>
            </a:r>
            <a:r>
              <a:rPr lang="en-US" dirty="0" err="1"/>
              <a:t>shërbimit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borxhit</a:t>
            </a:r>
            <a:r>
              <a:rPr lang="en-US" dirty="0"/>
              <a:t> (</a:t>
            </a:r>
            <a:r>
              <a:rPr lang="en-US" dirty="0" err="1"/>
              <a:t>interesi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provizionet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humbje</a:t>
            </a:r>
            <a:r>
              <a:rPr lang="en-US" dirty="0"/>
              <a:t>, </a:t>
            </a:r>
            <a:r>
              <a:rPr lang="en-US" dirty="0" err="1"/>
              <a:t>borxhe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detyrime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ardhmen</a:t>
            </a:r>
            <a:r>
              <a:rPr lang="en-US" dirty="0"/>
              <a:t>;</a:t>
            </a:r>
          </a:p>
          <a:p>
            <a:pPr lvl="1"/>
            <a:r>
              <a:rPr lang="en-US" b="1" dirty="0"/>
              <a:t>TVSH;</a:t>
            </a:r>
          </a:p>
          <a:p>
            <a:pPr lvl="1"/>
            <a:r>
              <a:rPr lang="en-US" dirty="0" err="1"/>
              <a:t>kostot</a:t>
            </a:r>
            <a:r>
              <a:rPr lang="en-US" dirty="0"/>
              <a:t> e </a:t>
            </a:r>
            <a:r>
              <a:rPr lang="en-US" dirty="0" err="1"/>
              <a:t>financuara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veprim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program </a:t>
            </a:r>
            <a:r>
              <a:rPr lang="en-US" dirty="0" err="1"/>
              <a:t>pune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blerjet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ndërtesave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humbjet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këmbimi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valutës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kreditë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palët</a:t>
            </a:r>
            <a:r>
              <a:rPr lang="en-US" dirty="0"/>
              <a:t> e </a:t>
            </a:r>
            <a:r>
              <a:rPr lang="en-US" dirty="0" err="1"/>
              <a:t>treta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kostot</a:t>
            </a:r>
            <a:r>
              <a:rPr lang="en-US" dirty="0"/>
              <a:t> e </a:t>
            </a:r>
            <a:r>
              <a:rPr lang="en-US" dirty="0" err="1"/>
              <a:t>pagave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personelit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administratave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shpërblimet</a:t>
            </a:r>
            <a:r>
              <a:rPr lang="en-US" dirty="0"/>
              <a:t> e </a:t>
            </a:r>
            <a:r>
              <a:rPr lang="en-US" dirty="0" err="1"/>
              <a:t>përfshira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kostot</a:t>
            </a:r>
            <a:r>
              <a:rPr lang="en-US" dirty="0"/>
              <a:t> e </a:t>
            </a:r>
            <a:r>
              <a:rPr lang="en-US" dirty="0" err="1"/>
              <a:t>personelit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27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4AF2-F47D-4748-A671-4E8C5182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Buxhetimi</a:t>
            </a:r>
            <a:r>
              <a:rPr lang="en-US" dirty="0"/>
              <a:t>: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kontrollit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E4591-AD4D-45F2-8A9B-52906C4FC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Rekomandimet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dhënien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granti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gjithmonë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kushtit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kontrollet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paraprijnë</a:t>
            </a:r>
            <a:r>
              <a:rPr lang="en-US" dirty="0"/>
              <a:t> </a:t>
            </a:r>
            <a:r>
              <a:rPr lang="en-US" dirty="0" err="1"/>
              <a:t>nënshkrimit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kontratës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grantit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zbulojnë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ndryshime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buxhet</a:t>
            </a:r>
            <a:r>
              <a:rPr lang="en-US" dirty="0"/>
              <a:t> (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tilla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gabime</a:t>
            </a:r>
            <a:r>
              <a:rPr lang="en-US" dirty="0"/>
              <a:t> </a:t>
            </a:r>
            <a:r>
              <a:rPr lang="en-US" dirty="0" err="1"/>
              <a:t>aritmetike</a:t>
            </a:r>
            <a:r>
              <a:rPr lang="en-US" dirty="0"/>
              <a:t>, </a:t>
            </a:r>
            <a:r>
              <a:rPr lang="en-US" dirty="0" err="1"/>
              <a:t>pasaktësi</a:t>
            </a:r>
            <a:r>
              <a:rPr lang="en-US" dirty="0"/>
              <a:t>, </a:t>
            </a:r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joreale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papërshtatshme</a:t>
            </a:r>
            <a:r>
              <a:rPr lang="en-US" dirty="0"/>
              <a:t>). </a:t>
            </a:r>
          </a:p>
          <a:p>
            <a:r>
              <a:rPr lang="en-US" dirty="0" err="1"/>
              <a:t>Kontrollet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t'u</a:t>
            </a:r>
            <a:r>
              <a:rPr lang="en-US" dirty="0"/>
              <a:t> </a:t>
            </a:r>
            <a:r>
              <a:rPr lang="en-US" dirty="0" err="1"/>
              <a:t>japin</a:t>
            </a:r>
            <a:r>
              <a:rPr lang="en-US" dirty="0"/>
              <a:t> </a:t>
            </a:r>
            <a:r>
              <a:rPr lang="en-US" dirty="0" err="1"/>
              <a:t>shkas</a:t>
            </a:r>
            <a:r>
              <a:rPr lang="en-US" dirty="0"/>
              <a:t> </a:t>
            </a:r>
            <a:r>
              <a:rPr lang="en-US" dirty="0" err="1"/>
              <a:t>kërkesave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sqarime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shtyjnë</a:t>
            </a:r>
            <a:r>
              <a:rPr lang="en-US" dirty="0"/>
              <a:t> </a:t>
            </a:r>
            <a:r>
              <a:rPr lang="en-US" dirty="0" err="1"/>
              <a:t>autoritetin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imponojë</a:t>
            </a:r>
            <a:r>
              <a:rPr lang="en-US" dirty="0"/>
              <a:t> </a:t>
            </a:r>
            <a:r>
              <a:rPr lang="en-US" dirty="0" err="1"/>
              <a:t>modifikime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reduktime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adresuar</a:t>
            </a:r>
            <a:r>
              <a:rPr lang="en-US" dirty="0"/>
              <a:t> </a:t>
            </a:r>
            <a:r>
              <a:rPr lang="en-US" dirty="0" err="1"/>
              <a:t>gabime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pasaktësi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tilla</a:t>
            </a:r>
            <a:r>
              <a:rPr lang="en-US" dirty="0"/>
              <a:t>. </a:t>
            </a:r>
            <a:r>
              <a:rPr lang="en-US" dirty="0" err="1"/>
              <a:t>Pavarësisht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korrigjimeve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granti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rritet</a:t>
            </a:r>
            <a:r>
              <a:rPr lang="en-US" dirty="0"/>
              <a:t>.</a:t>
            </a:r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interesin</a:t>
            </a:r>
            <a:r>
              <a:rPr lang="en-US" dirty="0"/>
              <a:t> e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ofrojnë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buxhet</a:t>
            </a:r>
            <a:r>
              <a:rPr lang="en-US" dirty="0"/>
              <a:t> realist </a:t>
            </a:r>
            <a:r>
              <a:rPr lang="en-US" dirty="0" err="1"/>
              <a:t>dhe</a:t>
            </a:r>
            <a:r>
              <a:rPr lang="en-US" dirty="0"/>
              <a:t> me </a:t>
            </a:r>
            <a:r>
              <a:rPr lang="en-US" dirty="0" err="1"/>
              <a:t>kosto</a:t>
            </a:r>
            <a:r>
              <a:rPr lang="en-US" dirty="0"/>
              <a:t> </a:t>
            </a:r>
            <a:r>
              <a:rPr lang="en-US" dirty="0" err="1"/>
              <a:t>efektive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B4C1-92E6-4234-AB36-DEEAC895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Aplikimi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1DFE0-7AC4-462B-B4DD-81C8E2425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Aplikimet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dorëzohen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shqip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anglisht</a:t>
            </a:r>
            <a:r>
              <a:rPr lang="en-US" dirty="0"/>
              <a:t>, </a:t>
            </a:r>
            <a:r>
              <a:rPr lang="en-US" dirty="0" err="1"/>
              <a:t>gjithnjë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plotësuara</a:t>
            </a:r>
            <a:r>
              <a:rPr lang="en-US" dirty="0"/>
              <a:t> </a:t>
            </a:r>
            <a:r>
              <a:rPr lang="en-US" dirty="0" err="1"/>
              <a:t>elektronikisht</a:t>
            </a:r>
            <a:r>
              <a:rPr lang="en-US" dirty="0"/>
              <a:t>. </a:t>
            </a:r>
            <a:r>
              <a:rPr lang="en-US" dirty="0" err="1"/>
              <a:t>Dokumentacioni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përshtatshëm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secilën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aplikimi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faqen</a:t>
            </a:r>
            <a:r>
              <a:rPr lang="en-US" dirty="0"/>
              <a:t> </a:t>
            </a:r>
            <a:r>
              <a:rPr lang="en-US" dirty="0" err="1"/>
              <a:t>zyrtare</a:t>
            </a:r>
            <a:r>
              <a:rPr lang="en-US" dirty="0"/>
              <a:t> online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KShH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www.ahc.org.al</a:t>
            </a:r>
            <a:r>
              <a:rPr lang="en-US" dirty="0"/>
              <a:t> </a:t>
            </a:r>
          </a:p>
          <a:p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gabim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mospërputhje</a:t>
            </a:r>
            <a:r>
              <a:rPr lang="en-GB" dirty="0"/>
              <a:t>/</a:t>
            </a:r>
            <a:r>
              <a:rPr lang="en-GB" dirty="0" err="1"/>
              <a:t>panjëtrajtshmëri</a:t>
            </a:r>
            <a:r>
              <a:rPr lang="en-GB" dirty="0"/>
              <a:t> e </a:t>
            </a:r>
            <a:r>
              <a:rPr lang="en-GB" dirty="0" err="1"/>
              <a:t>madhe</a:t>
            </a:r>
            <a:r>
              <a:rPr lang="en-GB" dirty="0"/>
              <a:t> e </a:t>
            </a:r>
            <a:r>
              <a:rPr lang="en-GB" dirty="0" err="1"/>
              <a:t>paraqitur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seksione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ndryshme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formularit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aplikimit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/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ndarje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buxhetit</a:t>
            </a:r>
            <a:r>
              <a:rPr lang="en-GB" dirty="0"/>
              <a:t>,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çojë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refuzimin</a:t>
            </a:r>
            <a:r>
              <a:rPr lang="en-GB" dirty="0"/>
              <a:t> e </a:t>
            </a:r>
            <a:r>
              <a:rPr lang="en-GB" dirty="0" err="1"/>
              <a:t>aplikimit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 err="1"/>
              <a:t>Sqarime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kërkohen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informacioni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dhënë</a:t>
            </a:r>
            <a:r>
              <a:rPr lang="en-GB" dirty="0"/>
              <a:t> </a:t>
            </a:r>
            <a:r>
              <a:rPr lang="en-GB" dirty="0" err="1"/>
              <a:t>është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paqartë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këtë</a:t>
            </a:r>
            <a:r>
              <a:rPr lang="en-GB" dirty="0"/>
              <a:t> </a:t>
            </a:r>
            <a:r>
              <a:rPr lang="en-GB" dirty="0" err="1"/>
              <a:t>mënyrë</a:t>
            </a:r>
            <a:r>
              <a:rPr lang="en-GB" dirty="0"/>
              <a:t> </a:t>
            </a:r>
            <a:r>
              <a:rPr lang="en-GB" dirty="0" err="1"/>
              <a:t>pengon</a:t>
            </a:r>
            <a:r>
              <a:rPr lang="en-GB" dirty="0"/>
              <a:t> </a:t>
            </a:r>
            <a:r>
              <a:rPr lang="en-GB" dirty="0" err="1"/>
              <a:t>Autoritetin</a:t>
            </a:r>
            <a:r>
              <a:rPr lang="en-GB" dirty="0"/>
              <a:t> </a:t>
            </a:r>
            <a:r>
              <a:rPr lang="en-GB" dirty="0" err="1"/>
              <a:t>Kontraktor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kryejë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vlerësim</a:t>
            </a:r>
            <a:r>
              <a:rPr lang="en-GB" dirty="0"/>
              <a:t> </a:t>
            </a:r>
            <a:r>
              <a:rPr lang="en-GB" dirty="0" err="1"/>
              <a:t>objektiv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9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4D9753-46E7-4996-9BB8-91024CDB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26" y="5038397"/>
            <a:ext cx="8773196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Dërgoni</a:t>
            </a:r>
            <a:r>
              <a:rPr lang="en-US" dirty="0"/>
              <a:t> </a:t>
            </a:r>
            <a:r>
              <a:rPr lang="en-US" dirty="0" err="1"/>
              <a:t>aplikimet</a:t>
            </a:r>
            <a:r>
              <a:rPr lang="en-US" dirty="0"/>
              <a:t> </a:t>
            </a:r>
            <a:r>
              <a:rPr lang="en-US" dirty="0" err="1"/>
              <a:t>tuaja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adresën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office@ahc.org.al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datë</a:t>
            </a:r>
            <a:r>
              <a:rPr lang="en-US" dirty="0"/>
              <a:t> 20 </a:t>
            </a:r>
            <a:r>
              <a:rPr lang="en-US" dirty="0" err="1"/>
              <a:t>Janar</a:t>
            </a:r>
            <a:r>
              <a:rPr lang="en-US" dirty="0"/>
              <a:t>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70744-6A60-4B42-AC29-07F8175A54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37267" r="15216" b="34461"/>
          <a:stretch/>
        </p:blipFill>
        <p:spPr>
          <a:xfrm>
            <a:off x="420949" y="702855"/>
            <a:ext cx="2450237" cy="9828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D795B6-6A5F-448B-8E33-089D0A007F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03" y="463112"/>
            <a:ext cx="1311097" cy="13110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FA1CBF-6569-4356-B428-35133D5D8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243" y="356563"/>
            <a:ext cx="21093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7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3FFEDA-CEA4-4FF8-AFB9-9BF2A37F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Përzgjedhja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19BAA4-D72A-468B-984D-A0703DD7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Faza</a:t>
            </a:r>
            <a:r>
              <a:rPr lang="en-US" dirty="0"/>
              <a:t> 1: </a:t>
            </a:r>
            <a:r>
              <a:rPr lang="en-US" dirty="0" err="1"/>
              <a:t>Hapja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kontrolli</a:t>
            </a:r>
            <a:r>
              <a:rPr lang="en-US" dirty="0"/>
              <a:t> </a:t>
            </a:r>
            <a:r>
              <a:rPr lang="en-US" dirty="0" err="1"/>
              <a:t>administrativ</a:t>
            </a:r>
            <a:endParaRPr lang="en-US" dirty="0"/>
          </a:p>
          <a:p>
            <a:pPr lvl="1"/>
            <a:r>
              <a:rPr lang="en-US" dirty="0" err="1"/>
              <a:t>Përfshin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e </a:t>
            </a:r>
            <a:r>
              <a:rPr lang="en-US" dirty="0" err="1"/>
              <a:t>kontrollit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respektimin</a:t>
            </a:r>
            <a:r>
              <a:rPr lang="en-US" dirty="0"/>
              <a:t> e </a:t>
            </a:r>
            <a:r>
              <a:rPr lang="en-US" dirty="0" err="1"/>
              <a:t>afatit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përcjelljen</a:t>
            </a:r>
            <a:r>
              <a:rPr lang="en-US" dirty="0"/>
              <a:t> e </a:t>
            </a:r>
            <a:r>
              <a:rPr lang="en-US" dirty="0" err="1"/>
              <a:t>aplikimit</a:t>
            </a:r>
            <a:r>
              <a:rPr lang="en-US" dirty="0"/>
              <a:t>.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afati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respektuar</a:t>
            </a:r>
            <a:r>
              <a:rPr lang="en-US" dirty="0"/>
              <a:t>,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vijon</a:t>
            </a:r>
            <a:r>
              <a:rPr lang="en-US" dirty="0"/>
              <a:t> me </a:t>
            </a:r>
            <a:r>
              <a:rPr lang="en-US" dirty="0" err="1"/>
              <a:t>kontrollin</a:t>
            </a:r>
            <a:r>
              <a:rPr lang="en-US" dirty="0"/>
              <a:t> e </a:t>
            </a:r>
            <a:r>
              <a:rPr lang="en-US" dirty="0" err="1"/>
              <a:t>plotësimit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kritereve</a:t>
            </a:r>
            <a:r>
              <a:rPr lang="en-US" dirty="0"/>
              <a:t> </a:t>
            </a:r>
            <a:r>
              <a:rPr lang="en-US" dirty="0" err="1"/>
              <a:t>pranuese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përshtatshmërisë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veprimit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propozuar</a:t>
            </a:r>
            <a:r>
              <a:rPr lang="en-US" dirty="0"/>
              <a:t>.</a:t>
            </a:r>
          </a:p>
          <a:p>
            <a:r>
              <a:rPr lang="en-US" dirty="0" err="1"/>
              <a:t>Faza</a:t>
            </a:r>
            <a:r>
              <a:rPr lang="en-US" dirty="0"/>
              <a:t> 2: </a:t>
            </a:r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aplikimit</a:t>
            </a:r>
            <a:endParaRPr lang="en-US" dirty="0"/>
          </a:p>
          <a:p>
            <a:pPr lvl="1"/>
            <a:r>
              <a:rPr lang="en-US" dirty="0" err="1"/>
              <a:t>Aplikimet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kalojnë</a:t>
            </a:r>
            <a:r>
              <a:rPr lang="en-US" dirty="0"/>
              <a:t> </a:t>
            </a:r>
            <a:r>
              <a:rPr lang="en-US" dirty="0" err="1"/>
              <a:t>fazën</a:t>
            </a:r>
            <a:r>
              <a:rPr lang="en-US" dirty="0"/>
              <a:t> e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vlerësimit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vlerësohen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tej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cilesinë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, </a:t>
            </a:r>
            <a:r>
              <a:rPr lang="en-US" dirty="0" err="1"/>
              <a:t>buxhetimin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kapacitetin</a:t>
            </a:r>
            <a:r>
              <a:rPr lang="en-US" dirty="0"/>
              <a:t> e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zbatuar</a:t>
            </a:r>
            <a:r>
              <a:rPr lang="en-US" dirty="0"/>
              <a:t> </a:t>
            </a:r>
            <a:r>
              <a:rPr lang="en-US" dirty="0" err="1"/>
              <a:t>veprimin</a:t>
            </a:r>
            <a:r>
              <a:rPr lang="en-US" dirty="0"/>
              <a:t> e </a:t>
            </a:r>
            <a:r>
              <a:rPr lang="en-US" dirty="0" err="1"/>
              <a:t>propozuar</a:t>
            </a:r>
            <a:r>
              <a:rPr lang="en-US" dirty="0"/>
              <a:t>.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tabelë</a:t>
            </a:r>
            <a:r>
              <a:rPr lang="en-US" dirty="0"/>
              <a:t> e </a:t>
            </a:r>
            <a:r>
              <a:rPr lang="en-US" dirty="0" err="1"/>
              <a:t>detajuar</a:t>
            </a:r>
            <a:r>
              <a:rPr lang="en-US" dirty="0"/>
              <a:t> e </a:t>
            </a:r>
            <a:r>
              <a:rPr lang="en-US" dirty="0" err="1"/>
              <a:t>kritereve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merren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shqyrtim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dokumentin</a:t>
            </a:r>
            <a:r>
              <a:rPr lang="en-US" dirty="0"/>
              <a:t> “</a:t>
            </a:r>
            <a:r>
              <a:rPr lang="en-US" dirty="0" err="1"/>
              <a:t>Udhëzime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aplikantët_Foster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4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E9FD22-90C5-4B87-9BDE-E1B98B814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Hyrje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Projektin</a:t>
            </a:r>
            <a:r>
              <a:rPr lang="en-US" dirty="0"/>
              <a:t> </a:t>
            </a:r>
            <a:r>
              <a:rPr lang="en-US" dirty="0" err="1"/>
              <a:t>Rajonal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AE42F-CA99-460D-A6A7-73D52F392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mars 2023 – 31 </a:t>
            </a:r>
            <a:r>
              <a:rPr lang="en-US" dirty="0" err="1"/>
              <a:t>gusht</a:t>
            </a:r>
            <a:r>
              <a:rPr lang="en-US" dirty="0"/>
              <a:t> 2026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8E1AA5-274D-4277-AC42-792D0BC30D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37267" r="15216" b="34461"/>
          <a:stretch/>
        </p:blipFill>
        <p:spPr>
          <a:xfrm>
            <a:off x="292963" y="454280"/>
            <a:ext cx="2450237" cy="9828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9E2230-5E1E-48DE-AC8E-6B491DAD0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17" y="214537"/>
            <a:ext cx="1311097" cy="13110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A64653-D1D0-4EEF-AFC8-4DC0B1DB56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57" y="107988"/>
            <a:ext cx="21093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2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7BC4-CD08-4F92-ACE0-0CAC0174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Përzgjedhja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F0333-0422-4EDD-80E7-F8AEEA173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Faza</a:t>
            </a:r>
            <a:r>
              <a:rPr lang="en-US" dirty="0"/>
              <a:t> 3: </a:t>
            </a:r>
            <a:r>
              <a:rPr lang="en-US" dirty="0" err="1"/>
              <a:t>Verifikimi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pranueshmërisë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aplikantëve</a:t>
            </a:r>
            <a:endParaRPr lang="en-US" dirty="0"/>
          </a:p>
          <a:p>
            <a:pPr lvl="1"/>
            <a:r>
              <a:rPr lang="en-US" dirty="0"/>
              <a:t>Lista </a:t>
            </a:r>
            <a:r>
              <a:rPr lang="en-US" dirty="0" err="1"/>
              <a:t>rezervë</a:t>
            </a:r>
            <a:r>
              <a:rPr lang="en-US" dirty="0"/>
              <a:t> e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/>
              <a:t>paraprakisht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përzgjedhur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kontaktohet</a:t>
            </a:r>
            <a:r>
              <a:rPr lang="en-US" dirty="0"/>
              <a:t> </a:t>
            </a:r>
            <a:r>
              <a:rPr lang="en-US" dirty="0" err="1"/>
              <a:t>përgjatë</a:t>
            </a:r>
            <a:r>
              <a:rPr lang="en-US" dirty="0"/>
              <a:t> </a:t>
            </a:r>
            <a:r>
              <a:rPr lang="en-US" dirty="0" err="1"/>
              <a:t>procesit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verifikimit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pranueshmërisë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aplikantëve</a:t>
            </a:r>
            <a:r>
              <a:rPr lang="en-US" dirty="0"/>
              <a:t>. </a:t>
            </a:r>
            <a:r>
              <a:rPr lang="en-US" dirty="0" err="1"/>
              <a:t>Paralelisht</a:t>
            </a:r>
            <a:r>
              <a:rPr lang="en-US" dirty="0"/>
              <a:t>,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përzgjedhur</a:t>
            </a:r>
            <a:r>
              <a:rPr lang="en-US" dirty="0"/>
              <a:t> </a:t>
            </a:r>
            <a:r>
              <a:rPr lang="en-US" dirty="0" err="1"/>
              <a:t>përkohësisht</a:t>
            </a:r>
            <a:r>
              <a:rPr lang="en-US" dirty="0"/>
              <a:t> apo </a:t>
            </a:r>
            <a:r>
              <a:rPr lang="en-US" dirty="0" err="1"/>
              <a:t>atyre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vendosur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listën</a:t>
            </a:r>
            <a:r>
              <a:rPr lang="en-US" dirty="0"/>
              <a:t> e </a:t>
            </a:r>
            <a:r>
              <a:rPr lang="en-US" dirty="0" err="1"/>
              <a:t>rezervave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njoftohen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përcjelljen</a:t>
            </a:r>
            <a:r>
              <a:rPr lang="en-US" dirty="0"/>
              <a:t> e </a:t>
            </a:r>
            <a:r>
              <a:rPr lang="en-US" dirty="0" err="1"/>
              <a:t>dokumentave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mëposhtme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Statutin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nenet</a:t>
            </a:r>
            <a:r>
              <a:rPr lang="en-US" dirty="0"/>
              <a:t> </a:t>
            </a:r>
            <a:r>
              <a:rPr lang="en-US" dirty="0" err="1"/>
              <a:t>përkatëse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statutit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konfirmojnë</a:t>
            </a:r>
            <a:r>
              <a:rPr lang="en-US" dirty="0"/>
              <a:t> </a:t>
            </a:r>
            <a:r>
              <a:rPr lang="en-US" dirty="0" err="1"/>
              <a:t>mandatin</a:t>
            </a:r>
            <a:r>
              <a:rPr lang="en-US" dirty="0"/>
              <a:t> e </a:t>
            </a:r>
            <a:r>
              <a:rPr lang="en-US" dirty="0" err="1"/>
              <a:t>shoqatës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Një</a:t>
            </a:r>
            <a:r>
              <a:rPr lang="en-US" dirty="0"/>
              <a:t> kopje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formularit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vlefshëm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regjistrimit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shoqatës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Një</a:t>
            </a:r>
            <a:r>
              <a:rPr lang="en-US" dirty="0"/>
              <a:t> kopje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kontablit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aplikantit</a:t>
            </a:r>
            <a:r>
              <a:rPr lang="en-US" dirty="0"/>
              <a:t> (</a:t>
            </a:r>
            <a:r>
              <a:rPr lang="en-US" dirty="0" err="1"/>
              <a:t>kontabli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fitimit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humbjes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bilanci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e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cilin</a:t>
            </a:r>
            <a:r>
              <a:rPr lang="en-US" dirty="0"/>
              <a:t> </a:t>
            </a:r>
            <a:r>
              <a:rPr lang="en-US" dirty="0" err="1"/>
              <a:t>llogaritë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mbyllur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formular</a:t>
            </a:r>
            <a:r>
              <a:rPr lang="en-US" dirty="0"/>
              <a:t> </a:t>
            </a:r>
            <a:r>
              <a:rPr lang="en-US" dirty="0" err="1"/>
              <a:t>identifikimi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aplikantit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modelin</a:t>
            </a:r>
            <a:r>
              <a:rPr lang="en-US" dirty="0"/>
              <a:t> </a:t>
            </a:r>
            <a:r>
              <a:rPr lang="en-US" dirty="0" err="1"/>
              <a:t>bashkëlidhur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Shtojca</a:t>
            </a:r>
            <a:r>
              <a:rPr lang="en-US" dirty="0"/>
              <a:t> C e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udhëzimi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vërtetuar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kryhen</a:t>
            </a:r>
            <a:r>
              <a:rPr lang="en-US" dirty="0"/>
              <a:t> </a:t>
            </a:r>
            <a:r>
              <a:rPr lang="en-US" dirty="0" err="1"/>
              <a:t>pagesat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bankë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e </a:t>
            </a:r>
            <a:r>
              <a:rPr lang="en-US" dirty="0" err="1"/>
              <a:t>vendosur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vendin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regjistruar</a:t>
            </a:r>
            <a:r>
              <a:rPr lang="en-US" dirty="0"/>
              <a:t> </a:t>
            </a:r>
            <a:r>
              <a:rPr lang="en-US" dirty="0" err="1"/>
              <a:t>aplikanti</a:t>
            </a:r>
            <a:r>
              <a:rPr lang="en-US" dirty="0"/>
              <a:t>. 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err="1"/>
              <a:t>Dokumentat</a:t>
            </a:r>
            <a:r>
              <a:rPr lang="en-US" b="1" dirty="0"/>
              <a:t> </a:t>
            </a:r>
            <a:r>
              <a:rPr lang="en-US" b="1" dirty="0" err="1"/>
              <a:t>duhet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dorëzohen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formë</a:t>
            </a:r>
            <a:r>
              <a:rPr lang="en-US" b="1" dirty="0"/>
              <a:t> </a:t>
            </a:r>
            <a:r>
              <a:rPr lang="en-US" b="1" dirty="0" err="1"/>
              <a:t>origjinale</a:t>
            </a:r>
            <a:r>
              <a:rPr lang="en-US" b="1" dirty="0"/>
              <a:t>, </a:t>
            </a:r>
            <a:r>
              <a:rPr lang="en-US" b="1" dirty="0" err="1"/>
              <a:t>fotokopje</a:t>
            </a:r>
            <a:r>
              <a:rPr lang="en-US" b="1" dirty="0"/>
              <a:t> apo </a:t>
            </a:r>
            <a:r>
              <a:rPr lang="en-US" b="1" dirty="0" err="1"/>
              <a:t>skanim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dokumentit</a:t>
            </a:r>
            <a:r>
              <a:rPr lang="en-US" b="1" dirty="0"/>
              <a:t> </a:t>
            </a:r>
            <a:r>
              <a:rPr lang="en-US" b="1" dirty="0" err="1"/>
              <a:t>origjinal</a:t>
            </a:r>
            <a:r>
              <a:rPr lang="en-US" b="1" dirty="0"/>
              <a:t> </a:t>
            </a:r>
            <a:r>
              <a:rPr lang="en-US" b="1" u="sng" dirty="0" err="1"/>
              <a:t>brenda</a:t>
            </a:r>
            <a:r>
              <a:rPr lang="en-US" b="1" u="sng" dirty="0"/>
              <a:t> </a:t>
            </a:r>
            <a:r>
              <a:rPr lang="en-US" b="1" u="sng" dirty="0" err="1"/>
              <a:t>afatit</a:t>
            </a:r>
            <a:r>
              <a:rPr lang="en-US" b="1" u="sng" dirty="0"/>
              <a:t> </a:t>
            </a:r>
            <a:r>
              <a:rPr lang="en-US" b="1" u="sng" dirty="0" err="1"/>
              <a:t>të</a:t>
            </a:r>
            <a:r>
              <a:rPr lang="en-US" b="1" u="sng" dirty="0"/>
              <a:t> </a:t>
            </a:r>
            <a:r>
              <a:rPr lang="en-US" b="1" u="sng" dirty="0" err="1"/>
              <a:t>përcaktuar</a:t>
            </a:r>
            <a:r>
              <a:rPr lang="en-US" b="1" u="sng" dirty="0"/>
              <a:t> </a:t>
            </a:r>
            <a:r>
              <a:rPr lang="en-US" b="1" dirty="0" err="1"/>
              <a:t>në</a:t>
            </a:r>
            <a:r>
              <a:rPr lang="en-US" b="1" dirty="0"/>
              <a:t> email-in </a:t>
            </a:r>
            <a:r>
              <a:rPr lang="en-US" b="1" dirty="0" err="1"/>
              <a:t>njoftues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KShH</a:t>
            </a:r>
            <a:r>
              <a:rPr lang="en-US" b="1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5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28B0-B745-4808-AB42-68F260A9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Përzgjedhja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50FBD-5715-4E49-A375-06C8F3CA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Aplikantët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informohen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rezultatet</a:t>
            </a:r>
            <a:r>
              <a:rPr lang="en-GB" dirty="0"/>
              <a:t> e </a:t>
            </a:r>
            <a:r>
              <a:rPr lang="en-GB" dirty="0" err="1"/>
              <a:t>Thirrjes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Propozime</a:t>
            </a:r>
            <a:r>
              <a:rPr lang="en-GB" dirty="0"/>
              <a:t> </a:t>
            </a:r>
            <a:r>
              <a:rPr lang="en-GB" dirty="0" err="1"/>
              <a:t>brenda</a:t>
            </a:r>
            <a:r>
              <a:rPr lang="en-GB" dirty="0"/>
              <a:t> 60 </a:t>
            </a:r>
            <a:r>
              <a:rPr lang="en-GB" dirty="0" err="1"/>
              <a:t>ditëve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dita</a:t>
            </a:r>
            <a:r>
              <a:rPr lang="en-GB" dirty="0"/>
              <a:t> e </a:t>
            </a:r>
            <a:r>
              <a:rPr lang="en-GB" dirty="0" err="1"/>
              <a:t>shpalljes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Thirrjes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Propozime</a:t>
            </a:r>
            <a:r>
              <a:rPr lang="en-GB" dirty="0"/>
              <a:t>. Lista e </a:t>
            </a:r>
            <a:r>
              <a:rPr lang="en-GB" dirty="0" err="1"/>
              <a:t>aplikimeve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miratuara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publikohet</a:t>
            </a:r>
            <a:r>
              <a:rPr lang="en-GB" dirty="0"/>
              <a:t> </a:t>
            </a:r>
            <a:r>
              <a:rPr lang="en-GB" dirty="0" err="1"/>
              <a:t>në</a:t>
            </a:r>
            <a:r>
              <a:rPr lang="en-GB" dirty="0"/>
              <a:t> </a:t>
            </a:r>
            <a:r>
              <a:rPr lang="en-GB" dirty="0" err="1"/>
              <a:t>faqen</a:t>
            </a:r>
            <a:r>
              <a:rPr lang="en-GB" dirty="0"/>
              <a:t> e </a:t>
            </a:r>
            <a:r>
              <a:rPr lang="en-GB" dirty="0" err="1"/>
              <a:t>internetit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Komitetit</a:t>
            </a:r>
            <a:r>
              <a:rPr lang="en-GB" dirty="0"/>
              <a:t> </a:t>
            </a:r>
            <a:r>
              <a:rPr lang="en-GB" dirty="0" err="1"/>
              <a:t>Shqiptar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Helsinkit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4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4541-D468-4E73-B6D5-E3772B90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5916"/>
            <a:ext cx="7772400" cy="1463040"/>
          </a:xfrm>
        </p:spPr>
        <p:txBody>
          <a:bodyPr/>
          <a:lstStyle/>
          <a:p>
            <a:r>
              <a:rPr lang="en-US" dirty="0" err="1"/>
              <a:t>pyetje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përgjigjje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3CCBE-8483-4ABC-8F80-C4887F4FF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5" y="4940680"/>
            <a:ext cx="8295443" cy="1463040"/>
          </a:xfrm>
        </p:spPr>
        <p:txBody>
          <a:bodyPr>
            <a:normAutofit/>
          </a:bodyPr>
          <a:lstStyle/>
          <a:p>
            <a:r>
              <a:rPr lang="en-US" sz="1400" dirty="0"/>
              <a:t>Ky </a:t>
            </a:r>
            <a:r>
              <a:rPr lang="en-US" sz="1400" dirty="0" err="1"/>
              <a:t>sesion</a:t>
            </a:r>
            <a:r>
              <a:rPr lang="en-US" sz="1400" dirty="0"/>
              <a:t> </a:t>
            </a:r>
            <a:r>
              <a:rPr lang="en-US" sz="1400" dirty="0" err="1"/>
              <a:t>informimi</a:t>
            </a:r>
            <a:r>
              <a:rPr lang="en-US" sz="1400" dirty="0"/>
              <a:t> u </a:t>
            </a:r>
            <a:r>
              <a:rPr lang="en-US" sz="1400" dirty="0" err="1"/>
              <a:t>realizua</a:t>
            </a:r>
            <a:r>
              <a:rPr lang="en-US" sz="1400" dirty="0"/>
              <a:t> </a:t>
            </a:r>
            <a:r>
              <a:rPr lang="en-US" sz="1400" dirty="0" err="1"/>
              <a:t>në</a:t>
            </a:r>
            <a:r>
              <a:rPr lang="en-US" sz="1400" dirty="0"/>
              <a:t> </a:t>
            </a:r>
            <a:r>
              <a:rPr lang="en-US" sz="1400" dirty="0" err="1"/>
              <a:t>kuadër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zbatimit</a:t>
            </a:r>
            <a:r>
              <a:rPr lang="en-US" sz="1400" dirty="0"/>
              <a:t> </a:t>
            </a:r>
            <a:r>
              <a:rPr lang="en-US" sz="1400" dirty="0" err="1"/>
              <a:t>të</a:t>
            </a:r>
            <a:r>
              <a:rPr lang="en-US" sz="1400" dirty="0"/>
              <a:t> </a:t>
            </a:r>
            <a:r>
              <a:rPr lang="en-US" sz="1400" dirty="0" err="1"/>
              <a:t>nismës</a:t>
            </a:r>
            <a:r>
              <a:rPr lang="en-US" sz="1400" dirty="0"/>
              <a:t> “</a:t>
            </a:r>
            <a:r>
              <a:rPr lang="en-GB" sz="1400" b="1" dirty="0" err="1"/>
              <a:t>Përfshirja</a:t>
            </a:r>
            <a:r>
              <a:rPr lang="en-GB" sz="1400" b="1" dirty="0"/>
              <a:t> e </a:t>
            </a:r>
            <a:r>
              <a:rPr lang="en-GB" sz="1400" b="1" dirty="0" err="1"/>
              <a:t>të</a:t>
            </a:r>
            <a:r>
              <a:rPr lang="en-GB" sz="1400" b="1" dirty="0"/>
              <a:t> </a:t>
            </a:r>
            <a:r>
              <a:rPr lang="en-GB" sz="1400" b="1" dirty="0" err="1"/>
              <a:t>huajve</a:t>
            </a:r>
            <a:r>
              <a:rPr lang="en-GB" sz="1400" b="1" dirty="0"/>
              <a:t> </a:t>
            </a:r>
            <a:r>
              <a:rPr lang="en-GB" sz="1400" b="1" dirty="0" err="1"/>
              <a:t>në</a:t>
            </a:r>
            <a:r>
              <a:rPr lang="en-GB" sz="1400" b="1" dirty="0"/>
              <a:t> </a:t>
            </a:r>
            <a:r>
              <a:rPr lang="en-GB" sz="1400" b="1" dirty="0" err="1"/>
              <a:t>Ballkanin</a:t>
            </a:r>
            <a:r>
              <a:rPr lang="en-GB" sz="1400" b="1" dirty="0"/>
              <a:t> </a:t>
            </a:r>
            <a:r>
              <a:rPr lang="en-GB" sz="1400" b="1" dirty="0" err="1"/>
              <a:t>Perëndimor</a:t>
            </a:r>
            <a:r>
              <a:rPr lang="en-GB" sz="1400" b="1" dirty="0"/>
              <a:t> – </a:t>
            </a:r>
            <a:r>
              <a:rPr lang="en-GB" sz="1400" b="1" dirty="0" err="1"/>
              <a:t>Qasje</a:t>
            </a:r>
            <a:r>
              <a:rPr lang="en-GB" sz="1400" b="1" dirty="0"/>
              <a:t> </a:t>
            </a:r>
            <a:r>
              <a:rPr lang="en-GB" sz="1400" b="1" dirty="0" err="1"/>
              <a:t>tek</a:t>
            </a:r>
            <a:r>
              <a:rPr lang="en-GB" sz="1400" b="1" dirty="0"/>
              <a:t> </a:t>
            </a:r>
            <a:r>
              <a:rPr lang="en-GB" sz="1400" b="1" dirty="0" err="1"/>
              <a:t>të</a:t>
            </a:r>
            <a:r>
              <a:rPr lang="en-GB" sz="1400" b="1" dirty="0"/>
              <a:t> </a:t>
            </a:r>
            <a:r>
              <a:rPr lang="en-GB" sz="1400" b="1" dirty="0" err="1"/>
              <a:t>drejtat</a:t>
            </a:r>
            <a:r>
              <a:rPr lang="en-GB" sz="1400" b="1" dirty="0"/>
              <a:t> </a:t>
            </a:r>
            <a:r>
              <a:rPr lang="en-GB" sz="1400" b="1" dirty="0" err="1"/>
              <a:t>sociale</a:t>
            </a:r>
            <a:r>
              <a:rPr lang="en-GB" sz="1400" b="1" dirty="0"/>
              <a:t> </a:t>
            </a:r>
            <a:r>
              <a:rPr lang="en-GB" sz="1400" b="1" dirty="0" err="1"/>
              <a:t>dhe</a:t>
            </a:r>
            <a:r>
              <a:rPr lang="en-GB" sz="1400" b="1" dirty="0"/>
              <a:t> </a:t>
            </a:r>
            <a:r>
              <a:rPr lang="en-GB" sz="1400" b="1" dirty="0" err="1"/>
              <a:t>Ekonomike</a:t>
            </a:r>
            <a:r>
              <a:rPr lang="en-GB" sz="1400" b="1" dirty="0"/>
              <a:t> (FOSTER)”, </a:t>
            </a:r>
            <a:r>
              <a:rPr lang="en-GB" sz="1400" dirty="0" err="1"/>
              <a:t>mbështetur</a:t>
            </a:r>
            <a:r>
              <a:rPr lang="en-GB" sz="1400" dirty="0"/>
              <a:t> </a:t>
            </a:r>
            <a:r>
              <a:rPr lang="en-GB" sz="1400" dirty="0" err="1"/>
              <a:t>financiarisht</a:t>
            </a:r>
            <a:r>
              <a:rPr lang="en-GB" sz="1400" dirty="0"/>
              <a:t> </a:t>
            </a:r>
            <a:r>
              <a:rPr lang="en-GB" sz="1400" dirty="0" err="1"/>
              <a:t>nga</a:t>
            </a:r>
            <a:r>
              <a:rPr lang="en-GB" sz="1400" dirty="0"/>
              <a:t> </a:t>
            </a:r>
            <a:r>
              <a:rPr lang="en-GB" sz="1400" dirty="0" err="1"/>
              <a:t>Bashkimi</a:t>
            </a:r>
            <a:r>
              <a:rPr lang="en-GB" sz="1400" dirty="0"/>
              <a:t> </a:t>
            </a:r>
            <a:r>
              <a:rPr lang="en-GB" sz="1400" dirty="0" err="1"/>
              <a:t>Evropian</a:t>
            </a:r>
            <a:r>
              <a:rPr lang="en-GB" sz="1400" dirty="0"/>
              <a:t>. </a:t>
            </a:r>
            <a:r>
              <a:rPr lang="en-GB" sz="1400" dirty="0" err="1"/>
              <a:t>Informacionet</a:t>
            </a:r>
            <a:r>
              <a:rPr lang="en-GB" sz="1400" dirty="0"/>
              <a:t> e </a:t>
            </a:r>
            <a:r>
              <a:rPr lang="en-GB" sz="1400" dirty="0" err="1"/>
              <a:t>përcjella</a:t>
            </a:r>
            <a:r>
              <a:rPr lang="en-GB" sz="1400" dirty="0"/>
              <a:t> </a:t>
            </a:r>
            <a:r>
              <a:rPr lang="en-GB" sz="1400" dirty="0" err="1"/>
              <a:t>gjatë</a:t>
            </a:r>
            <a:r>
              <a:rPr lang="en-GB" sz="1400" dirty="0"/>
              <a:t> </a:t>
            </a:r>
            <a:r>
              <a:rPr lang="en-GB" sz="1400" dirty="0" err="1"/>
              <a:t>këtij</a:t>
            </a:r>
            <a:r>
              <a:rPr lang="en-GB" sz="1400" dirty="0"/>
              <a:t> </a:t>
            </a:r>
            <a:r>
              <a:rPr lang="en-GB" sz="1400" dirty="0" err="1"/>
              <a:t>sesioni</a:t>
            </a:r>
            <a:r>
              <a:rPr lang="en-GB" sz="1400" dirty="0"/>
              <a:t> </a:t>
            </a:r>
            <a:r>
              <a:rPr lang="en-GB" sz="1400" dirty="0" err="1"/>
              <a:t>janë</a:t>
            </a:r>
            <a:r>
              <a:rPr lang="en-GB" sz="1400" dirty="0"/>
              <a:t> </a:t>
            </a:r>
            <a:r>
              <a:rPr lang="en-GB" sz="1400" dirty="0" err="1"/>
              <a:t>përgjegjësi</a:t>
            </a:r>
            <a:r>
              <a:rPr lang="en-GB" sz="1400" dirty="0"/>
              <a:t> e </a:t>
            </a:r>
            <a:r>
              <a:rPr lang="en-GB" sz="1400" dirty="0" err="1"/>
              <a:t>plotë</a:t>
            </a:r>
            <a:r>
              <a:rPr lang="en-GB" sz="1400" dirty="0"/>
              <a:t> e </a:t>
            </a:r>
            <a:r>
              <a:rPr lang="en-GB" sz="1400" dirty="0" err="1"/>
              <a:t>KShH</a:t>
            </a:r>
            <a:r>
              <a:rPr lang="en-GB" sz="1400" dirty="0"/>
              <a:t> </a:t>
            </a:r>
            <a:r>
              <a:rPr lang="en-GB" sz="1400" dirty="0" err="1"/>
              <a:t>dhe</a:t>
            </a:r>
            <a:r>
              <a:rPr lang="en-GB" sz="1400" dirty="0"/>
              <a:t> jo </a:t>
            </a:r>
            <a:r>
              <a:rPr lang="en-GB" sz="1400" dirty="0" err="1"/>
              <a:t>domosdoshmërisht</a:t>
            </a:r>
            <a:r>
              <a:rPr lang="en-GB" sz="1400" dirty="0"/>
              <a:t> </a:t>
            </a:r>
            <a:r>
              <a:rPr lang="en-GB" sz="1400" dirty="0" err="1"/>
              <a:t>pasqyrojnë</a:t>
            </a:r>
            <a:r>
              <a:rPr lang="en-GB" sz="1400" dirty="0"/>
              <a:t> </a:t>
            </a:r>
            <a:r>
              <a:rPr lang="en-GB" sz="1400" dirty="0" err="1"/>
              <a:t>qëndrimet</a:t>
            </a:r>
            <a:r>
              <a:rPr lang="en-GB" sz="1400" dirty="0"/>
              <a:t> e </a:t>
            </a:r>
            <a:r>
              <a:rPr lang="en-GB" sz="1400" dirty="0" err="1"/>
              <a:t>Bashkimit</a:t>
            </a:r>
            <a:r>
              <a:rPr lang="en-GB" sz="1400" dirty="0"/>
              <a:t> </a:t>
            </a:r>
            <a:r>
              <a:rPr lang="en-GB" sz="1400" dirty="0" err="1"/>
              <a:t>Evropian</a:t>
            </a:r>
            <a:r>
              <a:rPr lang="en-GB" sz="1400" dirty="0"/>
              <a:t>.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A95080-3C3F-4E9C-BFAF-DAF9321A61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37267" r="15216" b="34461"/>
          <a:stretch/>
        </p:blipFill>
        <p:spPr>
          <a:xfrm>
            <a:off x="292963" y="454280"/>
            <a:ext cx="2450237" cy="9828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854F5E-697A-4321-932C-9F2239B3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17" y="214537"/>
            <a:ext cx="1311097" cy="13110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E5E8C4-139B-474D-BBD2-76FA7DEE6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57" y="107988"/>
            <a:ext cx="21093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3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CAE1-6622-4B29-A3B4-75459CB3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Kuptimi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FD63F-15CC-4EFF-BF5B-EC74E572F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procesit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përmbushjes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kritereve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Kopenhagenit</a:t>
            </a:r>
            <a:r>
              <a:rPr lang="en-US" dirty="0"/>
              <a:t> (</a:t>
            </a:r>
            <a:r>
              <a:rPr lang="en-US" dirty="0" err="1"/>
              <a:t>ndër</a:t>
            </a:r>
            <a:r>
              <a:rPr lang="en-US" dirty="0"/>
              <a:t> to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) </a:t>
            </a:r>
            <a:r>
              <a:rPr lang="en-US" dirty="0" err="1"/>
              <a:t>shtetet</a:t>
            </a:r>
            <a:r>
              <a:rPr lang="en-US" dirty="0"/>
              <a:t> e BP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zhvilluar</a:t>
            </a:r>
            <a:r>
              <a:rPr lang="en-US" dirty="0"/>
              <a:t> </a:t>
            </a:r>
            <a:r>
              <a:rPr lang="en-US" dirty="0" err="1"/>
              <a:t>kornizat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institucionale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legjislative</a:t>
            </a:r>
            <a:r>
              <a:rPr lang="en-US" dirty="0"/>
              <a:t>. </a:t>
            </a:r>
            <a:r>
              <a:rPr lang="en-US" dirty="0" err="1"/>
              <a:t>Megjithëkëtë</a:t>
            </a:r>
            <a:r>
              <a:rPr lang="en-US" dirty="0"/>
              <a:t>, </a:t>
            </a:r>
            <a:r>
              <a:rPr lang="en-US" dirty="0" err="1"/>
              <a:t>sigurimi</a:t>
            </a:r>
            <a:r>
              <a:rPr lang="en-US" dirty="0"/>
              <a:t> </a:t>
            </a:r>
            <a:r>
              <a:rPr lang="en-US" dirty="0" err="1"/>
              <a:t>faktik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mundësive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barabarta</a:t>
            </a:r>
            <a:r>
              <a:rPr lang="en-US" dirty="0"/>
              <a:t> </a:t>
            </a:r>
            <a:r>
              <a:rPr lang="en-US" dirty="0" err="1"/>
              <a:t>mbetet</a:t>
            </a:r>
            <a:r>
              <a:rPr lang="en-US" dirty="0"/>
              <a:t> </a:t>
            </a:r>
            <a:r>
              <a:rPr lang="en-US" dirty="0" err="1"/>
              <a:t>sfidues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Me </a:t>
            </a:r>
            <a:r>
              <a:rPr lang="en-US" dirty="0" err="1"/>
              <a:t>zhvillimin</a:t>
            </a:r>
            <a:r>
              <a:rPr lang="en-US" dirty="0"/>
              <a:t> e </a:t>
            </a:r>
            <a:r>
              <a:rPr lang="en-US" dirty="0" err="1"/>
              <a:t>mëtejshëm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përafruese</a:t>
            </a:r>
            <a:r>
              <a:rPr lang="en-US" dirty="0"/>
              <a:t> me BE,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rajonit</a:t>
            </a:r>
            <a:r>
              <a:rPr lang="en-US" dirty="0"/>
              <a:t> </a:t>
            </a:r>
            <a:r>
              <a:rPr lang="en-US" dirty="0" err="1"/>
              <a:t>pritet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rriten</a:t>
            </a:r>
            <a:r>
              <a:rPr lang="en-US" dirty="0"/>
              <a:t> </a:t>
            </a:r>
            <a:r>
              <a:rPr lang="en-US" dirty="0" err="1"/>
              <a:t>kapacitetet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menaxhimin</a:t>
            </a:r>
            <a:r>
              <a:rPr lang="en-US" dirty="0"/>
              <a:t> e </a:t>
            </a:r>
            <a:r>
              <a:rPr lang="en-US" dirty="0" err="1"/>
              <a:t>lëvizjeve</a:t>
            </a:r>
            <a:r>
              <a:rPr lang="en-US" dirty="0"/>
              <a:t> </a:t>
            </a:r>
            <a:r>
              <a:rPr lang="en-US" dirty="0" err="1"/>
              <a:t>migratore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Këtu</a:t>
            </a:r>
            <a:r>
              <a:rPr lang="en-US" dirty="0"/>
              <a:t> </a:t>
            </a:r>
            <a:r>
              <a:rPr lang="en-US" dirty="0" err="1"/>
              <a:t>aftësimi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ofruar</a:t>
            </a:r>
            <a:r>
              <a:rPr lang="en-US" dirty="0"/>
              <a:t> </a:t>
            </a:r>
            <a:r>
              <a:rPr lang="en-US" dirty="0" err="1"/>
              <a:t>ndihmë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mbetet</a:t>
            </a:r>
            <a:r>
              <a:rPr lang="en-US" dirty="0"/>
              <a:t> </a:t>
            </a:r>
            <a:r>
              <a:rPr lang="en-US" dirty="0" err="1"/>
              <a:t>thelbësor</a:t>
            </a:r>
            <a:r>
              <a:rPr lang="en-US" dirty="0"/>
              <a:t>, </a:t>
            </a:r>
            <a:r>
              <a:rPr lang="en-US" dirty="0" err="1"/>
              <a:t>megjithëse</a:t>
            </a:r>
            <a:r>
              <a:rPr lang="en-US" dirty="0"/>
              <a:t> </a:t>
            </a:r>
            <a:r>
              <a:rPr lang="en-US" dirty="0" err="1"/>
              <a:t>barra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përket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Organizatat</a:t>
            </a:r>
            <a:r>
              <a:rPr lang="en-US" dirty="0"/>
              <a:t> </a:t>
            </a:r>
            <a:r>
              <a:rPr lang="en-US" dirty="0" err="1"/>
              <a:t>përbërëse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BRMC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ndërhyjnë</a:t>
            </a:r>
            <a:r>
              <a:rPr lang="en-US" dirty="0"/>
              <a:t> </a:t>
            </a:r>
            <a:r>
              <a:rPr lang="en-US" dirty="0" err="1"/>
              <a:t>pozitivisht</a:t>
            </a:r>
            <a:r>
              <a:rPr lang="en-US" dirty="0"/>
              <a:t> duke </a:t>
            </a:r>
            <a:r>
              <a:rPr lang="en-US" dirty="0" err="1"/>
              <a:t>trajnuar</a:t>
            </a:r>
            <a:r>
              <a:rPr lang="en-US" dirty="0"/>
              <a:t>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aktorë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krijimin</a:t>
            </a:r>
            <a:r>
              <a:rPr lang="en-US" dirty="0"/>
              <a:t> e </a:t>
            </a:r>
            <a:r>
              <a:rPr lang="en-US" dirty="0" err="1"/>
              <a:t>sistemeve</a:t>
            </a:r>
            <a:r>
              <a:rPr lang="en-US" dirty="0"/>
              <a:t> </a:t>
            </a:r>
            <a:r>
              <a:rPr lang="en-US" dirty="0" err="1"/>
              <a:t>funksionale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mundësojnë</a:t>
            </a:r>
            <a:r>
              <a:rPr lang="en-US" dirty="0"/>
              <a:t> </a:t>
            </a:r>
            <a:r>
              <a:rPr lang="en-US" dirty="0" err="1"/>
              <a:t>qasjen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huajve</a:t>
            </a:r>
            <a:r>
              <a:rPr lang="en-US" dirty="0"/>
              <a:t> (p.sh.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integrimi</a:t>
            </a:r>
            <a:r>
              <a:rPr lang="en-US" dirty="0"/>
              <a:t>, </a:t>
            </a:r>
            <a:r>
              <a:rPr lang="en-US" dirty="0" err="1"/>
              <a:t>mbështetje</a:t>
            </a:r>
            <a:r>
              <a:rPr lang="en-US" dirty="0"/>
              <a:t> </a:t>
            </a:r>
            <a:r>
              <a:rPr lang="en-US" dirty="0" err="1"/>
              <a:t>komunitare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0622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354D-0ECB-47E7-8160-121D8C01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Qëllimi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D7D2-45E0-472D-85C3-825071245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hartuar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përgjigjje</a:t>
            </a:r>
            <a:r>
              <a:rPr lang="en-US" dirty="0"/>
              <a:t> </a:t>
            </a:r>
            <a:r>
              <a:rPr lang="en-US" dirty="0" err="1"/>
              <a:t>rajonale</a:t>
            </a:r>
            <a:r>
              <a:rPr lang="en-US" dirty="0"/>
              <a:t> e 7 </a:t>
            </a:r>
            <a:r>
              <a:rPr lang="en-US" dirty="0" err="1"/>
              <a:t>OShC-ve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anëtarësuara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Këshillin</a:t>
            </a:r>
            <a:r>
              <a:rPr lang="en-US" dirty="0"/>
              <a:t> </a:t>
            </a:r>
            <a:r>
              <a:rPr lang="en-US" dirty="0" err="1"/>
              <a:t>Ballkanik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Refugjatët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Migracionin</a:t>
            </a:r>
            <a:r>
              <a:rPr lang="en-US" dirty="0"/>
              <a:t> (BRMC)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Këshillin</a:t>
            </a:r>
            <a:r>
              <a:rPr lang="en-US" dirty="0"/>
              <a:t> </a:t>
            </a:r>
            <a:r>
              <a:rPr lang="en-US" dirty="0" err="1"/>
              <a:t>Danez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Refugjatët</a:t>
            </a:r>
            <a:r>
              <a:rPr lang="en-US" dirty="0"/>
              <a:t> (DRC);</a:t>
            </a:r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adresuar</a:t>
            </a:r>
            <a:r>
              <a:rPr lang="en-US" dirty="0"/>
              <a:t> </a:t>
            </a:r>
            <a:r>
              <a:rPr lang="en-US" dirty="0" err="1"/>
              <a:t>sfidat</a:t>
            </a:r>
            <a:r>
              <a:rPr lang="en-US" dirty="0"/>
              <a:t> e </a:t>
            </a:r>
            <a:r>
              <a:rPr lang="en-US" dirty="0" err="1"/>
              <a:t>përbashkëta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me </a:t>
            </a:r>
            <a:r>
              <a:rPr lang="en-US" dirty="0" err="1"/>
              <a:t>migracionin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rajonin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;</a:t>
            </a:r>
          </a:p>
          <a:p>
            <a:r>
              <a:rPr lang="en-US" dirty="0" err="1"/>
              <a:t>Fokusi</a:t>
            </a:r>
            <a:r>
              <a:rPr lang="en-US" dirty="0"/>
              <a:t> </a:t>
            </a:r>
            <a:r>
              <a:rPr lang="en-US" dirty="0" err="1"/>
              <a:t>kryesor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</a:t>
            </a:r>
            <a:r>
              <a:rPr lang="en-US" dirty="0" err="1"/>
              <a:t>themelore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/>
              <a:t>, </a:t>
            </a:r>
            <a:r>
              <a:rPr lang="en-US" dirty="0" err="1"/>
              <a:t>sidomos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individëve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përkasin</a:t>
            </a:r>
            <a:r>
              <a:rPr lang="en-US" dirty="0"/>
              <a:t> </a:t>
            </a:r>
            <a:r>
              <a:rPr lang="en-US" dirty="0" err="1"/>
              <a:t>grupeve</a:t>
            </a:r>
            <a:r>
              <a:rPr lang="en-US" dirty="0"/>
              <a:t> (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margjinalizuara</a:t>
            </a:r>
            <a:r>
              <a:rPr lang="en-US" dirty="0"/>
              <a:t>)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huajve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migrantëve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1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3968-CF63-47DF-A9E8-D36D7231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Objektivi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6809-619C-48E8-93BD-85EC7D1D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Përforcimi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harmonizimit</a:t>
            </a:r>
            <a:r>
              <a:rPr lang="en-US" dirty="0"/>
              <a:t> me </a:t>
            </a:r>
            <a:r>
              <a:rPr lang="en-US" dirty="0" err="1"/>
              <a:t>parimet</a:t>
            </a:r>
            <a:r>
              <a:rPr lang="en-US" dirty="0"/>
              <a:t> e BE-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e </a:t>
            </a:r>
            <a:r>
              <a:rPr lang="en-US" dirty="0" err="1"/>
              <a:t>njeriut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zhvillimit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politikave</a:t>
            </a:r>
            <a:r>
              <a:rPr lang="en-US" dirty="0"/>
              <a:t> </a:t>
            </a:r>
            <a:r>
              <a:rPr lang="en-US" dirty="0" err="1"/>
              <a:t>gjithëpërfshirëse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jodiskriminuese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praktikave</a:t>
            </a:r>
            <a:r>
              <a:rPr lang="en-US" dirty="0"/>
              <a:t> </a:t>
            </a:r>
            <a:r>
              <a:rPr lang="en-US" dirty="0" err="1"/>
              <a:t>efektive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përfshirjes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huajt</a:t>
            </a:r>
            <a:r>
              <a:rPr lang="en-US" dirty="0"/>
              <a:t> e </a:t>
            </a:r>
            <a:r>
              <a:rPr lang="en-US" dirty="0" err="1"/>
              <a:t>cenueshëm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parakusht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e </a:t>
            </a:r>
            <a:r>
              <a:rPr lang="en-US" dirty="0" err="1"/>
              <a:t>suksesshëm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përafrimit</a:t>
            </a:r>
            <a:r>
              <a:rPr lang="en-US" dirty="0"/>
              <a:t> me BE-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zhvillimin</a:t>
            </a:r>
            <a:r>
              <a:rPr lang="en-US" dirty="0"/>
              <a:t> e </a:t>
            </a:r>
            <a:r>
              <a:rPr lang="en-US" dirty="0" err="1"/>
              <a:t>qëndrueshëm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rajonit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745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5552-A6BC-4FA4-8444-35BC8546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Paketat</a:t>
            </a:r>
            <a:r>
              <a:rPr lang="en-US" dirty="0"/>
              <a:t> e </a:t>
            </a:r>
            <a:r>
              <a:rPr lang="en-US" dirty="0" err="1"/>
              <a:t>Aktiviteteve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EF85-2EB5-40F7-BD36-6B826FC2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Aktivitetet</a:t>
            </a:r>
            <a:r>
              <a:rPr lang="en-US" dirty="0"/>
              <a:t> </a:t>
            </a:r>
            <a:r>
              <a:rPr lang="en-US" dirty="0" err="1"/>
              <a:t>përgatitore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Identifikimi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kapaciteteve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organizatave</a:t>
            </a:r>
            <a:r>
              <a:rPr lang="en-US" dirty="0"/>
              <a:t>, </a:t>
            </a:r>
            <a:r>
              <a:rPr lang="en-US" dirty="0" err="1"/>
              <a:t>rritja</a:t>
            </a:r>
            <a:r>
              <a:rPr lang="en-US" dirty="0"/>
              <a:t> e </a:t>
            </a:r>
            <a:r>
              <a:rPr lang="en-US" dirty="0" err="1"/>
              <a:t>kapaciteteve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institucioneve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pavarura</a:t>
            </a:r>
            <a:r>
              <a:rPr lang="en-US" dirty="0"/>
              <a:t> </a:t>
            </a:r>
            <a:r>
              <a:rPr lang="en-US" dirty="0" err="1"/>
              <a:t>mbrojtëse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Skema</a:t>
            </a:r>
            <a:r>
              <a:rPr lang="en-US" dirty="0"/>
              <a:t> e </a:t>
            </a:r>
            <a:r>
              <a:rPr lang="en-US" dirty="0" err="1"/>
              <a:t>nën-grantimit</a:t>
            </a:r>
            <a:r>
              <a:rPr lang="en-US" dirty="0"/>
              <a:t> (</a:t>
            </a:r>
            <a:r>
              <a:rPr lang="en-US" dirty="0" err="1"/>
              <a:t>katër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gjashtë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rajonale</a:t>
            </a:r>
            <a:r>
              <a:rPr lang="en-US" dirty="0"/>
              <a:t>)</a:t>
            </a:r>
          </a:p>
          <a:p>
            <a:r>
              <a:rPr lang="en-US" dirty="0"/>
              <a:t>4. </a:t>
            </a:r>
            <a:r>
              <a:rPr lang="en-US" dirty="0" err="1"/>
              <a:t>Advokimi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Ballkanin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 (</a:t>
            </a:r>
            <a:r>
              <a:rPr lang="en-US" dirty="0" err="1"/>
              <a:t>përfshin</a:t>
            </a:r>
            <a:r>
              <a:rPr lang="en-US" dirty="0"/>
              <a:t> </a:t>
            </a:r>
            <a:r>
              <a:rPr lang="en-US" dirty="0" err="1"/>
              <a:t>mbledhjen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, </a:t>
            </a:r>
            <a:r>
              <a:rPr lang="en-US" dirty="0" err="1"/>
              <a:t>dialogje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rajonale</a:t>
            </a:r>
            <a:r>
              <a:rPr lang="en-US" dirty="0"/>
              <a:t> + </a:t>
            </a:r>
            <a:r>
              <a:rPr lang="en-US" dirty="0" err="1"/>
              <a:t>analizën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/</a:t>
            </a:r>
            <a:r>
              <a:rPr lang="en-US" dirty="0" err="1"/>
              <a:t>rajonale</a:t>
            </a:r>
            <a:r>
              <a:rPr lang="en-US" dirty="0"/>
              <a:t>)</a:t>
            </a:r>
          </a:p>
          <a:p>
            <a:r>
              <a:rPr lang="en-US" dirty="0"/>
              <a:t>5. </a:t>
            </a:r>
            <a:r>
              <a:rPr lang="en-US" dirty="0" err="1"/>
              <a:t>Monitorim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Vlerësim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7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62FB-54B4-41AB-8E69-9A8C5CD29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Përfituesit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18AF-F8AC-486D-A601-A3ACAA701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Grupet</a:t>
            </a:r>
            <a:r>
              <a:rPr lang="en-US" dirty="0"/>
              <a:t> e </a:t>
            </a:r>
            <a:r>
              <a:rPr lang="en-US" dirty="0" err="1"/>
              <a:t>synuara</a:t>
            </a:r>
            <a:r>
              <a:rPr lang="en-US" dirty="0"/>
              <a:t>: </a:t>
            </a:r>
            <a:r>
              <a:rPr lang="en-US" dirty="0" err="1"/>
              <a:t>OShC-të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institucionet</a:t>
            </a:r>
            <a:r>
              <a:rPr lang="en-US" dirty="0"/>
              <a:t> e </a:t>
            </a:r>
            <a:r>
              <a:rPr lang="en-US" dirty="0" err="1"/>
              <a:t>pavarura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njeriut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BP</a:t>
            </a:r>
          </a:p>
          <a:p>
            <a:r>
              <a:rPr lang="en-US" dirty="0" err="1"/>
              <a:t>Përfituesit</a:t>
            </a:r>
            <a:r>
              <a:rPr lang="en-US" dirty="0"/>
              <a:t> </a:t>
            </a:r>
            <a:r>
              <a:rPr lang="en-US" dirty="0" err="1"/>
              <a:t>përfundimtar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huajt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pozita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cenueshme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 (</a:t>
            </a:r>
            <a:r>
              <a:rPr lang="en-US" dirty="0" err="1"/>
              <a:t>migrantë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rregullt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parregullt</a:t>
            </a:r>
            <a:r>
              <a:rPr lang="en-US" dirty="0"/>
              <a:t>, </a:t>
            </a:r>
            <a:r>
              <a:rPr lang="en-US" dirty="0" err="1"/>
              <a:t>refugjatë</a:t>
            </a:r>
            <a:r>
              <a:rPr lang="en-US" dirty="0"/>
              <a:t>, </a:t>
            </a:r>
            <a:r>
              <a:rPr lang="en-US" dirty="0" err="1"/>
              <a:t>viktima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); </a:t>
            </a:r>
            <a:r>
              <a:rPr lang="en-US" dirty="0" err="1"/>
              <a:t>institucionet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organizatat</a:t>
            </a:r>
            <a:r>
              <a:rPr lang="en-US" dirty="0"/>
              <a:t> </a:t>
            </a:r>
            <a:r>
              <a:rPr lang="en-US" dirty="0" err="1"/>
              <a:t>përkatëse</a:t>
            </a:r>
            <a:r>
              <a:rPr lang="en-US" dirty="0"/>
              <a:t> </a:t>
            </a:r>
            <a:r>
              <a:rPr lang="en-US" dirty="0" err="1"/>
              <a:t>qeveritare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; </a:t>
            </a:r>
            <a:r>
              <a:rPr lang="en-US" dirty="0" err="1"/>
              <a:t>gjykatat</a:t>
            </a:r>
            <a:r>
              <a:rPr lang="en-US" dirty="0"/>
              <a:t> </a:t>
            </a:r>
            <a:r>
              <a:rPr lang="en-US" dirty="0" err="1"/>
              <a:t>përkatëse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; media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; </a:t>
            </a:r>
            <a:r>
              <a:rPr lang="en-US" dirty="0" err="1"/>
              <a:t>akademia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BP; </a:t>
            </a:r>
            <a:r>
              <a:rPr lang="en-US" dirty="0" err="1"/>
              <a:t>qytetarët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8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6BD02-27C0-496E-92DC-DB164051F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Skema</a:t>
            </a:r>
            <a:r>
              <a:rPr lang="en-US" dirty="0"/>
              <a:t> e </a:t>
            </a:r>
            <a:r>
              <a:rPr lang="en-US" dirty="0" err="1"/>
              <a:t>nën-grantimit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4B786E-AD49-47E3-BC70-17816B2D3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568680-B36F-4F39-A353-0DE5CAD486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37267" r="15216" b="34461"/>
          <a:stretch/>
        </p:blipFill>
        <p:spPr>
          <a:xfrm>
            <a:off x="292963" y="454280"/>
            <a:ext cx="2450237" cy="9828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9398F6-8D7D-404B-837A-B58D3E7A5A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17" y="214537"/>
            <a:ext cx="1311097" cy="13110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7F9BAF-8548-4B4B-80DD-F41660077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57" y="107988"/>
            <a:ext cx="210939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1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BADE-4FDB-4362-A2E7-A37E86CA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Informacione</a:t>
            </a:r>
            <a:r>
              <a:rPr lang="en-US" dirty="0"/>
              <a:t> </a:t>
            </a:r>
            <a:r>
              <a:rPr lang="en-US" dirty="0" err="1"/>
              <a:t>kryesore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40B5-1D4F-410F-865D-78B92F2D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nëngrantuar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kalojë</a:t>
            </a:r>
            <a:r>
              <a:rPr lang="en-US" dirty="0"/>
              <a:t> 6 (</a:t>
            </a:r>
            <a:r>
              <a:rPr lang="en-US" dirty="0" err="1"/>
              <a:t>gjashtë</a:t>
            </a:r>
            <a:r>
              <a:rPr lang="en-US" dirty="0"/>
              <a:t>) </a:t>
            </a:r>
            <a:r>
              <a:rPr lang="en-US" dirty="0" err="1"/>
              <a:t>muaj</a:t>
            </a:r>
            <a:r>
              <a:rPr lang="en-US" dirty="0"/>
              <a:t> </a:t>
            </a:r>
            <a:r>
              <a:rPr lang="en-US" dirty="0" err="1"/>
              <a:t>zbatim</a:t>
            </a:r>
            <a:endParaRPr lang="en-US" dirty="0"/>
          </a:p>
          <a:p>
            <a:r>
              <a:rPr lang="en-US" dirty="0" err="1"/>
              <a:t>Aplikanti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paraqesë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tepër</a:t>
            </a:r>
            <a:r>
              <a:rPr lang="en-US" dirty="0"/>
              <a:t> se 1 </a:t>
            </a:r>
            <a:r>
              <a:rPr lang="en-US" dirty="0" err="1"/>
              <a:t>aplikim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aplikanti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do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jepet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tepër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1 grant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kuadër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kësaj</a:t>
            </a:r>
            <a:r>
              <a:rPr lang="en-US" dirty="0"/>
              <a:t> </a:t>
            </a:r>
            <a:r>
              <a:rPr lang="en-US" dirty="0" err="1"/>
              <a:t>thirrjeje</a:t>
            </a:r>
            <a:r>
              <a:rPr lang="en-US" dirty="0"/>
              <a:t>. </a:t>
            </a:r>
          </a:p>
          <a:p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veprim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kryehet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territorit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Republikës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Shqipërisë</a:t>
            </a:r>
            <a:endParaRPr lang="en-US" dirty="0"/>
          </a:p>
          <a:p>
            <a:r>
              <a:rPr lang="en-US" dirty="0" err="1"/>
              <a:t>Llojet</a:t>
            </a:r>
            <a:r>
              <a:rPr lang="en-US" dirty="0"/>
              <a:t> e </a:t>
            </a:r>
            <a:r>
              <a:rPr lang="en-US" dirty="0" err="1"/>
              <a:t>veprimit</a:t>
            </a:r>
            <a:r>
              <a:rPr lang="en-US" dirty="0"/>
              <a:t> (</a:t>
            </a:r>
            <a:r>
              <a:rPr lang="en-US" dirty="0" err="1"/>
              <a:t>indikative</a:t>
            </a:r>
            <a:r>
              <a:rPr lang="en-US" dirty="0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Shërbimet</a:t>
            </a:r>
            <a:r>
              <a:rPr lang="en-GB" dirty="0"/>
              <a:t> </a:t>
            </a:r>
            <a:r>
              <a:rPr lang="en-GB" dirty="0" err="1"/>
              <a:t>mbështetëse</a:t>
            </a:r>
            <a:r>
              <a:rPr lang="en-GB" dirty="0"/>
              <a:t> </a:t>
            </a:r>
            <a:r>
              <a:rPr lang="en-GB" dirty="0" err="1"/>
              <a:t>lidhur</a:t>
            </a:r>
            <a:r>
              <a:rPr lang="en-GB" dirty="0"/>
              <a:t> me </a:t>
            </a:r>
            <a:r>
              <a:rPr lang="en-GB" dirty="0" err="1"/>
              <a:t>mbrojtjen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huajve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Shpërndarja</a:t>
            </a:r>
            <a:r>
              <a:rPr lang="en-GB" dirty="0"/>
              <a:t> e </a:t>
            </a:r>
            <a:r>
              <a:rPr lang="en-GB" dirty="0" err="1"/>
              <a:t>informacionit</a:t>
            </a:r>
            <a:r>
              <a:rPr lang="en-GB" dirty="0"/>
              <a:t>/</a:t>
            </a:r>
            <a:r>
              <a:rPr lang="en-GB" dirty="0" err="1"/>
              <a:t>fushatë</a:t>
            </a:r>
            <a:r>
              <a:rPr lang="en-GB" dirty="0"/>
              <a:t> </a:t>
            </a:r>
            <a:r>
              <a:rPr lang="en-GB" dirty="0" err="1"/>
              <a:t>ndërgjegjësuese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Hulumtimi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analiza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Mbështetja</a:t>
            </a:r>
            <a:r>
              <a:rPr lang="en-GB" dirty="0"/>
              <a:t> </a:t>
            </a:r>
            <a:r>
              <a:rPr lang="en-GB" dirty="0" err="1"/>
              <a:t>ligjore</a:t>
            </a:r>
            <a:r>
              <a:rPr lang="en-GB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Zbatimi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politikave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reformave</a:t>
            </a:r>
            <a:r>
              <a:rPr lang="en-GB" dirty="0"/>
              <a:t> </a:t>
            </a:r>
            <a:r>
              <a:rPr lang="en-GB" dirty="0" err="1"/>
              <a:t>përkatëse</a:t>
            </a:r>
            <a:r>
              <a:rPr lang="en-GB" dirty="0"/>
              <a:t>.</a:t>
            </a:r>
          </a:p>
          <a:p>
            <a:r>
              <a:rPr lang="en-US" dirty="0"/>
              <a:t>NUK </a:t>
            </a:r>
            <a:r>
              <a:rPr lang="en-US" dirty="0" err="1"/>
              <a:t>lejohen</a:t>
            </a:r>
            <a:r>
              <a:rPr lang="en-US" dirty="0"/>
              <a:t> </a:t>
            </a:r>
            <a:r>
              <a:rPr lang="en-US" dirty="0" err="1"/>
              <a:t>veprimet</a:t>
            </a:r>
            <a:r>
              <a:rPr lang="en-US" dirty="0"/>
              <a:t> </a:t>
            </a:r>
            <a:r>
              <a:rPr lang="en-US" i="1" dirty="0"/>
              <a:t>one-off</a:t>
            </a:r>
            <a:r>
              <a:rPr lang="en-US" dirty="0"/>
              <a:t> (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konferenca</a:t>
            </a:r>
            <a:r>
              <a:rPr lang="en-US" dirty="0"/>
              <a:t>, bursa </a:t>
            </a:r>
            <a:r>
              <a:rPr lang="en-US" dirty="0" err="1"/>
              <a:t>individuale</a:t>
            </a:r>
            <a:r>
              <a:rPr lang="en-US" dirty="0"/>
              <a:t>, </a:t>
            </a:r>
            <a:r>
              <a:rPr lang="en-US" dirty="0" err="1"/>
              <a:t>etj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75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213</TotalTime>
  <Words>1819</Words>
  <Application>Microsoft Office PowerPoint</Application>
  <PresentationFormat>Widescreen</PresentationFormat>
  <Paragraphs>116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Tw Cen MT</vt:lpstr>
      <vt:lpstr>Tw Cen MT Condensed</vt:lpstr>
      <vt:lpstr>Wingdings 3</vt:lpstr>
      <vt:lpstr>Integral</vt:lpstr>
      <vt:lpstr>Përfshirja e të huajve në Ballkanin Perëndimor – Qasje tek të drejtat sociale dhe Ekonomike (FOSTER)</vt:lpstr>
      <vt:lpstr>1. Hyrje në Projektin Rajonal</vt:lpstr>
      <vt:lpstr>Kuptimi</vt:lpstr>
      <vt:lpstr>Qëllimi</vt:lpstr>
      <vt:lpstr>Objektivi</vt:lpstr>
      <vt:lpstr>Paketat e Aktiviteteve</vt:lpstr>
      <vt:lpstr>Përfituesit</vt:lpstr>
      <vt:lpstr>Skema e nën-grantimit</vt:lpstr>
      <vt:lpstr>Informacione kryesore</vt:lpstr>
      <vt:lpstr>Alokimi financiar</vt:lpstr>
      <vt:lpstr>Kriteret e pranueshmërisë</vt:lpstr>
      <vt:lpstr>Aktivitete të mundshme</vt:lpstr>
      <vt:lpstr>Vizibiliteti</vt:lpstr>
      <vt:lpstr>Buxhetimi: Kosto të pranueshme</vt:lpstr>
      <vt:lpstr>Buxhetimi: Kosto të papranueshme</vt:lpstr>
      <vt:lpstr>Buxhetimi: Procesi i kontrollit</vt:lpstr>
      <vt:lpstr>Aplikimi</vt:lpstr>
      <vt:lpstr>Dërgoni aplikimet tuaja në adresën office@ahc.org.al deri më datë 20 Janar 2024</vt:lpstr>
      <vt:lpstr>Vlerësimi dhe Përzgjedhja</vt:lpstr>
      <vt:lpstr>Vlerësimi dhe Përzgjedhja</vt:lpstr>
      <vt:lpstr>Përzgjedhja</vt:lpstr>
      <vt:lpstr>pyetje dhe përgjigjje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Përfshirja e të huajve në Ballkanin Perëndimor – Qasje tek të drejtat sociale dhe Ekonomike (FOSTER)</dc:title>
  <dc:creator>Anda</dc:creator>
  <cp:lastModifiedBy>Anda</cp:lastModifiedBy>
  <cp:revision>20</cp:revision>
  <cp:lastPrinted>2024-01-12T08:41:16Z</cp:lastPrinted>
  <dcterms:created xsi:type="dcterms:W3CDTF">2024-01-08T07:55:51Z</dcterms:created>
  <dcterms:modified xsi:type="dcterms:W3CDTF">2024-01-16T14:15:05Z</dcterms:modified>
</cp:coreProperties>
</file>